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handoutMasterIdLst>
    <p:handoutMasterId r:id="rId46"/>
  </p:handoutMasterIdLst>
  <p:sldIdLst>
    <p:sldId id="256" r:id="rId2"/>
    <p:sldId id="309" r:id="rId3"/>
    <p:sldId id="307" r:id="rId4"/>
    <p:sldId id="270" r:id="rId5"/>
    <p:sldId id="295" r:id="rId6"/>
    <p:sldId id="308" r:id="rId7"/>
    <p:sldId id="312" r:id="rId8"/>
    <p:sldId id="316" r:id="rId9"/>
    <p:sldId id="310" r:id="rId10"/>
    <p:sldId id="318" r:id="rId11"/>
    <p:sldId id="334" r:id="rId12"/>
    <p:sldId id="275" r:id="rId13"/>
    <p:sldId id="314" r:id="rId14"/>
    <p:sldId id="301" r:id="rId15"/>
    <p:sldId id="300" r:id="rId16"/>
    <p:sldId id="324" r:id="rId17"/>
    <p:sldId id="313" r:id="rId18"/>
    <p:sldId id="299" r:id="rId19"/>
    <p:sldId id="317" r:id="rId20"/>
    <p:sldId id="328" r:id="rId21"/>
    <p:sldId id="325" r:id="rId22"/>
    <p:sldId id="329" r:id="rId23"/>
    <p:sldId id="327" r:id="rId24"/>
    <p:sldId id="326" r:id="rId25"/>
    <p:sldId id="320" r:id="rId26"/>
    <p:sldId id="319" r:id="rId27"/>
    <p:sldId id="331" r:id="rId28"/>
    <p:sldId id="332" r:id="rId29"/>
    <p:sldId id="333" r:id="rId30"/>
    <p:sldId id="330" r:id="rId31"/>
    <p:sldId id="335" r:id="rId32"/>
    <p:sldId id="336" r:id="rId33"/>
    <p:sldId id="337" r:id="rId34"/>
    <p:sldId id="338" r:id="rId35"/>
    <p:sldId id="339" r:id="rId36"/>
    <p:sldId id="342" r:id="rId37"/>
    <p:sldId id="343" r:id="rId38"/>
    <p:sldId id="340" r:id="rId39"/>
    <p:sldId id="341" r:id="rId40"/>
    <p:sldId id="315" r:id="rId41"/>
    <p:sldId id="344" r:id="rId42"/>
    <p:sldId id="321" r:id="rId43"/>
    <p:sldId id="277" r:id="rId44"/>
    <p:sldId id="268" r:id="rId45"/>
  </p:sldIdLst>
  <p:sldSz cx="12192000" cy="6858000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DC9DA-89EF-425E-9721-2414409D6274}" type="datetimeFigureOut">
              <a:rPr lang="hu-HU" smtClean="0"/>
              <a:t>2022. 05. 23.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A22DA-4186-4B32-B86C-36EFB5495B1C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10839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 idéze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gaz vagy ham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dirty="0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149532" y="2547257"/>
            <a:ext cx="8331393" cy="920102"/>
          </a:xfrm>
        </p:spPr>
        <p:txBody>
          <a:bodyPr/>
          <a:lstStyle/>
          <a:p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Projektek Balatonfűzfőn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rPr>
              <a:t>2021</a:t>
            </a:r>
            <a:endParaRPr lang="hu-HU" b="1" dirty="0">
              <a:solidFill>
                <a:srgbClr val="00206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56" y="5047922"/>
            <a:ext cx="2378651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9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TÁMOGATOTT, MEGVALÓSULT</a:t>
            </a:r>
            <a:br>
              <a:rPr lang="hu-HU" b="1" dirty="0">
                <a:solidFill>
                  <a:srgbClr val="54A021">
                    <a:lumMod val="75000"/>
                  </a:srgbClr>
                </a:solidFill>
              </a:rPr>
            </a:br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8"/>
            <a:ext cx="11075277" cy="539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Jókai Parkban található játszótér fejlesztése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4.923.790,-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53.213,-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4.977.003,- </a:t>
            </a:r>
            <a:r>
              <a:rPr lang="hu-HU" sz="2400" b="1" dirty="0" smtClean="0"/>
              <a:t>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Fűzfőfürdő városrészben, a Jókai Parkban található </a:t>
            </a:r>
            <a:r>
              <a:rPr lang="hu-HU" sz="2000" b="1" dirty="0"/>
              <a:t>közterületi játszótér </a:t>
            </a:r>
            <a:r>
              <a:rPr lang="hu-HU" sz="2000" b="1" dirty="0" smtClean="0"/>
              <a:t>fejlesztése 1 </a:t>
            </a:r>
            <a:r>
              <a:rPr lang="hu-HU" sz="2000" b="1" dirty="0"/>
              <a:t>db </a:t>
            </a:r>
            <a:r>
              <a:rPr lang="hu-HU" sz="2000" b="1" dirty="0" err="1"/>
              <a:t>háromtornyú</a:t>
            </a:r>
            <a:r>
              <a:rPr lang="hu-HU" sz="2000" b="1" dirty="0"/>
              <a:t> játszóvár, 2 db pihenőpad és 1 db hulladékgyűjtő beszerzésével</a:t>
            </a:r>
            <a:r>
              <a:rPr lang="hu-HU" sz="2000" b="1" dirty="0" smtClean="0"/>
              <a:t>.</a:t>
            </a:r>
          </a:p>
          <a:p>
            <a:pPr algn="just"/>
            <a:r>
              <a:rPr lang="hu-HU" sz="2000" b="1" dirty="0"/>
              <a:t>A kivitelezési munkálatok 2021. </a:t>
            </a:r>
            <a:r>
              <a:rPr lang="hu-HU" sz="2000" b="1" dirty="0" smtClean="0"/>
              <a:t>10. 27. </a:t>
            </a:r>
            <a:r>
              <a:rPr lang="hu-HU" sz="2000" b="1" dirty="0"/>
              <a:t>és </a:t>
            </a:r>
            <a:r>
              <a:rPr lang="hu-HU" sz="2000" b="1" dirty="0" smtClean="0"/>
              <a:t>2022. 03. 08. </a:t>
            </a:r>
            <a:r>
              <a:rPr lang="hu-HU" sz="2000" b="1" dirty="0"/>
              <a:t>között zajlottak.</a:t>
            </a:r>
            <a:endParaRPr lang="hu-HU" sz="20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51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TÁMOGATOTT, MEGVALÓSULT</a:t>
            </a:r>
            <a:br>
              <a:rPr lang="hu-HU" b="1" dirty="0">
                <a:solidFill>
                  <a:srgbClr val="54A021">
                    <a:lumMod val="75000"/>
                  </a:srgbClr>
                </a:solidFill>
              </a:rPr>
            </a:br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8"/>
            <a:ext cx="11075277" cy="539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Arculatfejlesztési pályázat 2021.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999.999,-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100.000,-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1.099.999,- </a:t>
            </a:r>
            <a:r>
              <a:rPr lang="hu-HU" sz="2400" b="1" dirty="0" smtClean="0"/>
              <a:t>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Logó, arculati kézikönyv, honlap design, roll </a:t>
            </a:r>
            <a:r>
              <a:rPr lang="hu-HU" sz="2000" b="1" dirty="0" err="1" smtClean="0"/>
              <a:t>upok</a:t>
            </a:r>
            <a:r>
              <a:rPr lang="hu-HU" sz="2000" b="1" dirty="0" smtClean="0"/>
              <a:t>, laptartók, megállító táblák, szórólaptartók, stb.</a:t>
            </a:r>
            <a:endParaRPr lang="hu-HU" sz="2000" b="1" dirty="0" smtClean="0"/>
          </a:p>
          <a:p>
            <a:pPr algn="just"/>
            <a:r>
              <a:rPr lang="hu-HU" sz="2000" b="1" dirty="0"/>
              <a:t>A </a:t>
            </a:r>
            <a:r>
              <a:rPr lang="hu-HU" sz="2000" b="1" dirty="0" smtClean="0"/>
              <a:t>projekt megvalósítására 2021</a:t>
            </a:r>
            <a:r>
              <a:rPr lang="hu-HU" sz="2000" b="1" dirty="0"/>
              <a:t>. </a:t>
            </a:r>
            <a:r>
              <a:rPr lang="hu-HU" sz="2000" b="1" dirty="0" smtClean="0"/>
              <a:t>11. 02. </a:t>
            </a:r>
            <a:r>
              <a:rPr lang="hu-HU" sz="2000" b="1" dirty="0"/>
              <a:t>és </a:t>
            </a:r>
            <a:r>
              <a:rPr lang="hu-HU" sz="2000" b="1" dirty="0" smtClean="0"/>
              <a:t>2022. 03. 18. </a:t>
            </a:r>
            <a:r>
              <a:rPr lang="hu-HU" sz="2000" b="1" dirty="0"/>
              <a:t>között </a:t>
            </a:r>
            <a:r>
              <a:rPr lang="hu-HU" sz="2000" b="1" dirty="0" smtClean="0"/>
              <a:t>került sor.</a:t>
            </a:r>
            <a:endParaRPr lang="hu-HU" sz="20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301" y="465909"/>
            <a:ext cx="2092076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2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TÁMOGATOTT, MEGVALÓSULT</a:t>
            </a:r>
            <a:br>
              <a:rPr lang="hu-HU" b="1" dirty="0">
                <a:solidFill>
                  <a:srgbClr val="54A021">
                    <a:lumMod val="75000"/>
                  </a:srgbClr>
                </a:solidFill>
              </a:rPr>
            </a:br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artalom helye 2"/>
          <p:cNvSpPr txBox="1">
            <a:spLocks/>
          </p:cNvSpPr>
          <p:nvPr/>
        </p:nvSpPr>
        <p:spPr>
          <a:xfrm>
            <a:off x="869692" y="1763488"/>
            <a:ext cx="11075277" cy="539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Közösségi Ház infrastrukturális fejlesztése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12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14.999.999,-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14.999.999,- Ft.</a:t>
            </a:r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Fűzfőfürdői Közösségi és Rendezvény Tér 300 </a:t>
            </a:r>
            <a:r>
              <a:rPr lang="hu-HU" sz="2000" b="1" dirty="0"/>
              <a:t>m2-nyi épületrészének </a:t>
            </a:r>
            <a:r>
              <a:rPr lang="hu-HU" sz="2000" b="1" dirty="0" smtClean="0"/>
              <a:t>fejlesztése valósul meg: a nagyterem </a:t>
            </a:r>
            <a:r>
              <a:rPr lang="hu-HU" sz="2000" b="1" dirty="0"/>
              <a:t>mögött a földszinti vizesblokk, raktár, teakonyha, szélfogó és lépcsőház, az emeleti irodák/öltözők és a </a:t>
            </a:r>
            <a:r>
              <a:rPr lang="hu-HU" sz="2000" b="1" dirty="0" smtClean="0"/>
              <a:t>közlekedő </a:t>
            </a:r>
            <a:r>
              <a:rPr lang="hu-HU" sz="2000" b="1" dirty="0" smtClean="0"/>
              <a:t>újult </a:t>
            </a:r>
            <a:r>
              <a:rPr lang="hu-HU" sz="2000" b="1" dirty="0" smtClean="0"/>
              <a:t>meg.</a:t>
            </a:r>
          </a:p>
          <a:p>
            <a:pPr algn="just"/>
            <a:r>
              <a:rPr lang="hu-HU" sz="2000" b="1" dirty="0"/>
              <a:t>A kivitelezési munkálatok 2021. 10. 27. és 2022. </a:t>
            </a:r>
            <a:r>
              <a:rPr lang="hu-HU" sz="2000" b="1" dirty="0" smtClean="0"/>
              <a:t>04. 20. </a:t>
            </a:r>
            <a:r>
              <a:rPr lang="hu-HU" sz="2000" b="1" dirty="0"/>
              <a:t>között zajlottak.</a:t>
            </a:r>
          </a:p>
        </p:txBody>
      </p:sp>
      <p:pic>
        <p:nvPicPr>
          <p:cNvPr id="13" name="Kép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145" y="960267"/>
            <a:ext cx="2769232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81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8"/>
            <a:ext cx="11075277" cy="539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Petőfi Sándor és Nagy László utca felújítása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12.436.856,-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12.436.856,-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24.873.712,- </a:t>
            </a:r>
            <a:r>
              <a:rPr lang="hu-HU" sz="2400" b="1" dirty="0" smtClean="0"/>
              <a:t>Ft.</a:t>
            </a:r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Fűzfőfürdő </a:t>
            </a:r>
            <a:r>
              <a:rPr lang="hu-HU" sz="2000" b="1" dirty="0"/>
              <a:t>városrészben található Petőfi Sándor utca </a:t>
            </a:r>
            <a:r>
              <a:rPr lang="hu-HU" sz="2000" b="1" dirty="0" smtClean="0"/>
              <a:t>260 </a:t>
            </a:r>
            <a:r>
              <a:rPr lang="hu-HU" sz="2000" b="1" dirty="0"/>
              <a:t>méteres szakaszának, valamint a Tobruk városrészben található Nagy László utca </a:t>
            </a:r>
            <a:r>
              <a:rPr lang="hu-HU" sz="2000" b="1" dirty="0" smtClean="0"/>
              <a:t>220 </a:t>
            </a:r>
            <a:r>
              <a:rPr lang="hu-HU" sz="2000" b="1" dirty="0"/>
              <a:t>méteres szakaszának felújítása </a:t>
            </a:r>
            <a:r>
              <a:rPr lang="hu-HU" sz="2000" b="1" dirty="0" smtClean="0"/>
              <a:t>valósult </a:t>
            </a:r>
            <a:r>
              <a:rPr lang="hu-HU" sz="2000" b="1" dirty="0"/>
              <a:t>meg (1835 m2</a:t>
            </a:r>
            <a:r>
              <a:rPr lang="hu-HU" sz="2000" b="1" dirty="0" smtClean="0"/>
              <a:t>).</a:t>
            </a:r>
          </a:p>
          <a:p>
            <a:pPr algn="just"/>
            <a:r>
              <a:rPr lang="hu-HU" sz="2000" b="1" dirty="0"/>
              <a:t>A kivitelezési munkálatok 2021. 10. </a:t>
            </a:r>
            <a:r>
              <a:rPr lang="hu-HU" sz="2000" b="1" dirty="0" smtClean="0"/>
              <a:t>28. </a:t>
            </a:r>
            <a:r>
              <a:rPr lang="hu-HU" sz="2000" b="1" dirty="0"/>
              <a:t>és 2022. </a:t>
            </a:r>
            <a:r>
              <a:rPr lang="hu-HU" sz="2000" b="1" dirty="0" smtClean="0"/>
              <a:t>05. 19. között </a:t>
            </a:r>
            <a:r>
              <a:rPr lang="hu-HU" sz="2000" b="1" dirty="0"/>
              <a:t>zajlottak.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  <p:sp>
        <p:nvSpPr>
          <p:cNvPr id="9" name="Cím 1"/>
          <p:cNvSpPr txBox="1">
            <a:spLocks/>
          </p:cNvSpPr>
          <p:nvPr/>
        </p:nvSpPr>
        <p:spPr>
          <a:xfrm>
            <a:off x="1458687" y="618309"/>
            <a:ext cx="10202090" cy="113502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TÁMOGATOTT, MEGVALÓSULT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29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224444" y="1763487"/>
            <a:ext cx="11853949" cy="9617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Belterületi utak felújítása </a:t>
            </a:r>
            <a:r>
              <a:rPr lang="hu-HU" sz="2400" b="1" dirty="0" smtClean="0">
                <a:solidFill>
                  <a:srgbClr val="003399"/>
                </a:solidFill>
              </a:rPr>
              <a:t>Balatonfűzfőn</a:t>
            </a:r>
          </a:p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 </a:t>
            </a:r>
            <a:r>
              <a:rPr lang="hu-HU" b="1" dirty="0">
                <a:solidFill>
                  <a:srgbClr val="003399"/>
                </a:solidFill>
              </a:rPr>
              <a:t>Balaton </a:t>
            </a:r>
            <a:r>
              <a:rPr lang="hu-HU" b="1" dirty="0" smtClean="0">
                <a:solidFill>
                  <a:srgbClr val="003399"/>
                </a:solidFill>
              </a:rPr>
              <a:t>utca, Mámatető utca, Vöröskő utca, Arany János utca, </a:t>
            </a:r>
            <a:r>
              <a:rPr lang="hu-HU" b="1" dirty="0">
                <a:solidFill>
                  <a:srgbClr val="003399"/>
                </a:solidFill>
              </a:rPr>
              <a:t>Berzsenyi Dániel </a:t>
            </a:r>
            <a:r>
              <a:rPr lang="hu-HU" b="1" dirty="0" smtClean="0">
                <a:solidFill>
                  <a:srgbClr val="003399"/>
                </a:solidFill>
              </a:rPr>
              <a:t>utca és Eötvös </a:t>
            </a:r>
            <a:r>
              <a:rPr lang="hu-HU" b="1" dirty="0">
                <a:solidFill>
                  <a:srgbClr val="003399"/>
                </a:solidFill>
              </a:rPr>
              <a:t>József </a:t>
            </a:r>
            <a:r>
              <a:rPr lang="hu-HU" b="1" dirty="0" smtClean="0">
                <a:solidFill>
                  <a:srgbClr val="003399"/>
                </a:solidFill>
              </a:rPr>
              <a:t>utca</a:t>
            </a: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39.885.850,-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4.993.946,-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44.879.796,- </a:t>
            </a:r>
            <a:r>
              <a:rPr lang="hu-HU" sz="2400" b="1" dirty="0" smtClean="0"/>
              <a:t>Ft.</a:t>
            </a:r>
          </a:p>
          <a:p>
            <a:pPr algn="just">
              <a:spcBef>
                <a:spcPts val="1800"/>
              </a:spcBef>
              <a:spcAft>
                <a:spcPts val="1000"/>
              </a:spcAft>
              <a:buSzTx/>
            </a:pPr>
            <a:r>
              <a:rPr lang="hu-HU" sz="1900" b="1" dirty="0" smtClean="0"/>
              <a:t>Megújult a Balaton utca, a Mámatető utca, az ún</a:t>
            </a:r>
            <a:r>
              <a:rPr lang="hu-HU" sz="1900" b="1" dirty="0"/>
              <a:t>. Vöröskő </a:t>
            </a:r>
            <a:r>
              <a:rPr lang="hu-HU" sz="1900" b="1" dirty="0" smtClean="0"/>
              <a:t>utca, a Berzsenyi </a:t>
            </a:r>
            <a:r>
              <a:rPr lang="hu-HU" sz="1900" b="1" dirty="0"/>
              <a:t>Dániel </a:t>
            </a:r>
            <a:r>
              <a:rPr lang="hu-HU" sz="1900" b="1" dirty="0" smtClean="0"/>
              <a:t>utca és az </a:t>
            </a:r>
            <a:r>
              <a:rPr lang="hu-HU" sz="1900" b="1" dirty="0"/>
              <a:t>Eötvös </a:t>
            </a:r>
            <a:r>
              <a:rPr lang="hu-HU" sz="2000" b="1" dirty="0" smtClean="0"/>
              <a:t>József utca</a:t>
            </a:r>
            <a:r>
              <a:rPr lang="hu-HU" sz="1900" b="1" dirty="0" smtClean="0"/>
              <a:t>, összesen </a:t>
            </a:r>
            <a:r>
              <a:rPr lang="hu-HU" sz="1900" b="1" dirty="0"/>
              <a:t>847 méter hosszú, 4100 m2 területű út </a:t>
            </a:r>
            <a:r>
              <a:rPr lang="hu-HU" sz="1900" b="1" dirty="0" smtClean="0"/>
              <a:t>felújítására került sor.</a:t>
            </a:r>
          </a:p>
          <a:p>
            <a:pPr algn="just">
              <a:spcBef>
                <a:spcPts val="0"/>
              </a:spcBef>
              <a:buSzTx/>
            </a:pPr>
            <a:r>
              <a:rPr lang="hu-HU" sz="1900" b="1" dirty="0"/>
              <a:t>A kivitelezési munkálatok </a:t>
            </a:r>
            <a:r>
              <a:rPr lang="hu-HU" sz="1900" b="1" dirty="0" smtClean="0"/>
              <a:t>2022. 03. 08. </a:t>
            </a:r>
            <a:r>
              <a:rPr lang="hu-HU" sz="1900" b="1" dirty="0"/>
              <a:t>és 2022. 05. 19. között zajlottak.</a:t>
            </a:r>
          </a:p>
          <a:p>
            <a:pPr algn="just">
              <a:spcBef>
                <a:spcPts val="0"/>
              </a:spcBef>
              <a:buSzTx/>
            </a:pPr>
            <a:endParaRPr lang="hu-HU" sz="2000" b="1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  <p:sp>
        <p:nvSpPr>
          <p:cNvPr id="9" name="Cím 1"/>
          <p:cNvSpPr txBox="1">
            <a:spLocks/>
          </p:cNvSpPr>
          <p:nvPr/>
        </p:nvSpPr>
        <p:spPr>
          <a:xfrm>
            <a:off x="1458687" y="618309"/>
            <a:ext cx="10202090" cy="113502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TÁMOGATOTT, MEGVALÓSULT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80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8"/>
            <a:ext cx="11075277" cy="555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Tobruki Juniális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864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1.000.000,-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24.860,-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1.024.860,- </a:t>
            </a:r>
            <a:r>
              <a:rPr lang="hu-HU" sz="2400" b="1" dirty="0" smtClean="0"/>
              <a:t>Ft.</a:t>
            </a:r>
          </a:p>
          <a:p>
            <a:pPr marL="0" indent="0">
              <a:buNone/>
            </a:pPr>
            <a:endParaRPr lang="hu-HU" sz="2400" b="1" dirty="0" smtClean="0"/>
          </a:p>
          <a:p>
            <a:pPr algn="just"/>
            <a:r>
              <a:rPr lang="hu-HU" sz="2400" b="1" dirty="0"/>
              <a:t>A programok 2021. </a:t>
            </a:r>
            <a:r>
              <a:rPr lang="hu-HU" sz="2400" b="1" dirty="0" smtClean="0"/>
              <a:t>06. 25-én megvalósultak.</a:t>
            </a:r>
            <a:endParaRPr lang="hu-HU" sz="2400" b="1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56310"/>
            <a:ext cx="1486656" cy="900000"/>
          </a:xfrm>
          <a:prstGeom prst="rect">
            <a:avLst/>
          </a:prstGeom>
        </p:spPr>
      </p:pic>
      <p:pic>
        <p:nvPicPr>
          <p:cNvPr id="2050" name="Picture 2" descr="nmi-logo - XIX. Gardália Nap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853" y="1513366"/>
            <a:ext cx="2526524" cy="1374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ím 1"/>
          <p:cNvSpPr txBox="1">
            <a:spLocks/>
          </p:cNvSpPr>
          <p:nvPr/>
        </p:nvSpPr>
        <p:spPr>
          <a:xfrm>
            <a:off x="1458687" y="618309"/>
            <a:ext cx="10202090" cy="113502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TÁMOGATOTT, MEGVALÓSULT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06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7"/>
            <a:ext cx="11075277" cy="10545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III. Katonadalos találkozó</a:t>
            </a:r>
          </a:p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Közösség és gyári kultúra - 100 év lenyomata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864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350.000</a:t>
            </a:r>
            <a:r>
              <a:rPr lang="hu-HU" sz="2400" b="1" dirty="0" smtClean="0"/>
              <a:t>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350.000</a:t>
            </a:r>
            <a:r>
              <a:rPr lang="hu-HU" sz="2400" b="1" dirty="0" smtClean="0"/>
              <a:t>,- Ft.</a:t>
            </a:r>
          </a:p>
          <a:p>
            <a:pPr marL="0" indent="0">
              <a:buNone/>
            </a:pPr>
            <a:endParaRPr lang="hu-HU" sz="2400" b="1" dirty="0" smtClean="0"/>
          </a:p>
          <a:p>
            <a:pPr algn="just"/>
            <a:r>
              <a:rPr lang="hu-HU" sz="2400" b="1" dirty="0"/>
              <a:t>A </a:t>
            </a:r>
            <a:r>
              <a:rPr lang="hu-HU" sz="2400" b="1" dirty="0" smtClean="0"/>
              <a:t>programok 2021. 08. 14. és 08. 27-én megvalósultak.</a:t>
            </a:r>
            <a:endParaRPr lang="hu-HU" sz="2400" b="1" dirty="0"/>
          </a:p>
          <a:p>
            <a:pPr marL="0" indent="0">
              <a:buNone/>
            </a:pPr>
            <a:endParaRPr lang="hu-HU" sz="2400" b="1" dirty="0" smtClean="0"/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56310"/>
            <a:ext cx="1486656" cy="900000"/>
          </a:xfrm>
          <a:prstGeom prst="rect">
            <a:avLst/>
          </a:prstGeom>
        </p:spPr>
      </p:pic>
      <p:pic>
        <p:nvPicPr>
          <p:cNvPr id="3074" name="Picture 2" descr="600 millióval támogatja a nyomtatott és online lapokat az NK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432" y="985792"/>
            <a:ext cx="2467345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ím 1"/>
          <p:cNvSpPr txBox="1">
            <a:spLocks/>
          </p:cNvSpPr>
          <p:nvPr/>
        </p:nvSpPr>
        <p:spPr>
          <a:xfrm>
            <a:off x="1458687" y="618309"/>
            <a:ext cx="10202090" cy="113502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TÁMOGATOTT, MEGVALÓSULT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66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547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fűzfőgyártelepi rendelők felújítása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99.999.331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70,-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99.999.401</a:t>
            </a:r>
            <a:r>
              <a:rPr lang="hu-HU" sz="2400" b="1" dirty="0"/>
              <a:t>,- </a:t>
            </a:r>
            <a:r>
              <a:rPr lang="hu-HU" sz="2400" b="1" dirty="0" smtClean="0"/>
              <a:t>Ft.</a:t>
            </a:r>
          </a:p>
          <a:p>
            <a:pPr marL="0" indent="0">
              <a:buNone/>
            </a:pPr>
            <a:endParaRPr lang="hu-HU" sz="2400" b="1" dirty="0" smtClean="0"/>
          </a:p>
          <a:p>
            <a:pPr algn="just">
              <a:spcBef>
                <a:spcPts val="0"/>
              </a:spcBef>
              <a:buSzTx/>
            </a:pPr>
            <a:r>
              <a:rPr lang="hu-HU" sz="2400" b="1" dirty="0" smtClean="0"/>
              <a:t>A kivitelezési munkálatok az eredményes közbeszerzési eljárást követően, előreláthatóan 2022 júliusában kezdődnek.</a:t>
            </a:r>
            <a:endParaRPr lang="hu-HU" sz="2400" b="1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21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8"/>
            <a:ext cx="11075277" cy="555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felelős állattartás elősegítése </a:t>
            </a:r>
            <a:r>
              <a:rPr lang="hu-HU" sz="2400" b="1" dirty="0" smtClean="0">
                <a:solidFill>
                  <a:srgbClr val="003399"/>
                </a:solidFill>
              </a:rPr>
              <a:t>Balatonfűzfőn</a:t>
            </a: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864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1.251.900</a:t>
            </a:r>
            <a:r>
              <a:rPr lang="hu-HU" sz="2400" b="1" dirty="0" smtClean="0"/>
              <a:t>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1.251.900</a:t>
            </a:r>
            <a:r>
              <a:rPr lang="hu-HU" sz="2400" b="1" dirty="0" smtClean="0"/>
              <a:t>,- Ft.</a:t>
            </a:r>
          </a:p>
          <a:p>
            <a:pPr marL="0" indent="0">
              <a:buNone/>
            </a:pPr>
            <a:endParaRPr lang="hu-HU" sz="2400" b="1" dirty="0" smtClean="0"/>
          </a:p>
          <a:p>
            <a:pPr algn="just"/>
            <a:r>
              <a:rPr lang="hu-HU" sz="2400" b="1" dirty="0" smtClean="0"/>
              <a:t>A projekt megvalósítása 2021. 10. 01. és 2022. 09. 30. között zajlik.</a:t>
            </a:r>
            <a:endParaRPr lang="hu-HU" sz="2400" b="1" dirty="0"/>
          </a:p>
          <a:p>
            <a:pPr marL="0" indent="0">
              <a:buNone/>
            </a:pPr>
            <a:endParaRPr lang="hu-HU" sz="2400" b="1" dirty="0" smtClean="0"/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56310"/>
            <a:ext cx="1486656" cy="900000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5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8"/>
            <a:ext cx="11075277" cy="539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Vágfalvi Ottó Művelődési Ház fűtéskorszerűsítése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24.999.999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4.902.198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29.902.197,- </a:t>
            </a:r>
            <a:r>
              <a:rPr lang="hu-HU" sz="2400" b="1" dirty="0" smtClean="0"/>
              <a:t>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művelődési ház fűtéskorszerűsítése: az </a:t>
            </a:r>
            <a:r>
              <a:rPr lang="hu-HU" sz="2000" b="1" dirty="0"/>
              <a:t>öntöttvas radiátorok </a:t>
            </a:r>
            <a:r>
              <a:rPr lang="hu-HU" sz="2000" b="1" dirty="0" smtClean="0"/>
              <a:t>cseréje, a </a:t>
            </a:r>
            <a:r>
              <a:rPr lang="hu-HU" sz="2000" b="1" dirty="0"/>
              <a:t>fűtési csőrendszer egy részének </a:t>
            </a:r>
            <a:r>
              <a:rPr lang="hu-HU" sz="2000" b="1" dirty="0" smtClean="0"/>
              <a:t>cseréje, </a:t>
            </a:r>
            <a:r>
              <a:rPr lang="hu-HU" sz="2000" b="1" dirty="0"/>
              <a:t>az új fűtési hőközpont </a:t>
            </a:r>
            <a:r>
              <a:rPr lang="hu-HU" sz="2000" b="1" dirty="0" smtClean="0"/>
              <a:t>kialakítása </a:t>
            </a:r>
            <a:r>
              <a:rPr lang="hu-HU" sz="2000" b="1" dirty="0"/>
              <a:t>az emeleten és 2 db új gázkészülék </a:t>
            </a:r>
            <a:r>
              <a:rPr lang="hu-HU" sz="2000" b="1" dirty="0" smtClean="0"/>
              <a:t>beépítése.</a:t>
            </a:r>
          </a:p>
          <a:p>
            <a:pPr algn="just"/>
            <a:r>
              <a:rPr lang="hu-HU" sz="2000" b="1" dirty="0"/>
              <a:t>A kivitelezési munkálatok 2022. 03. </a:t>
            </a:r>
            <a:r>
              <a:rPr lang="hu-HU" sz="2000" b="1" dirty="0" smtClean="0"/>
              <a:t>22. és 2023. 04. 19. között zajlanak.</a:t>
            </a:r>
            <a:endParaRPr lang="hu-HU" sz="20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  <p:sp>
        <p:nvSpPr>
          <p:cNvPr id="8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30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TÁMOGATOTT, MEGVALÓSULT</a:t>
            </a:r>
            <a:br>
              <a:rPr lang="hu-HU" b="1" dirty="0">
                <a:solidFill>
                  <a:srgbClr val="54A021">
                    <a:lumMod val="75000"/>
                  </a:srgbClr>
                </a:solidFill>
              </a:rPr>
            </a:br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8"/>
            <a:ext cx="11075277" cy="6279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Munkagépek beszerzése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14.909.235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14.909.235,- Ft.</a:t>
            </a:r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városban </a:t>
            </a:r>
            <a:r>
              <a:rPr lang="hu-HU" sz="2000" b="1" dirty="0"/>
              <a:t>nélkülözhetetlenné vált munkagépek, 1 db traktor, 1 db rézsű szárzúzó, 1 db hótoló, 1 db fűnyíró, 4 db fűkasza, 2 db motorfűrész, 2 db sövényvágó, 1 db ágvágó és 1 db lombfújó </a:t>
            </a:r>
            <a:r>
              <a:rPr lang="hu-HU" sz="2000" b="1" dirty="0" smtClean="0"/>
              <a:t>került </a:t>
            </a:r>
            <a:r>
              <a:rPr lang="hu-HU" sz="2000" b="1" dirty="0"/>
              <a:t>beszerzésre</a:t>
            </a:r>
            <a:r>
              <a:rPr lang="hu-HU" sz="2000" b="1" dirty="0" smtClean="0"/>
              <a:t>.</a:t>
            </a:r>
          </a:p>
          <a:p>
            <a:pPr algn="just"/>
            <a:r>
              <a:rPr lang="hu-HU" sz="2000" b="1" dirty="0" smtClean="0"/>
              <a:t>A projekt megvalósítására 2020. 09. 30. </a:t>
            </a:r>
            <a:r>
              <a:rPr lang="hu-HU" sz="2000" b="1" dirty="0"/>
              <a:t>és 2021. </a:t>
            </a:r>
            <a:r>
              <a:rPr lang="hu-HU" sz="2000" b="1" dirty="0" smtClean="0"/>
              <a:t>01. 29. </a:t>
            </a:r>
            <a:r>
              <a:rPr lang="hu-HU" sz="2000" b="1" dirty="0"/>
              <a:t>között </a:t>
            </a:r>
            <a:r>
              <a:rPr lang="hu-HU" sz="2000" b="1" dirty="0" smtClean="0"/>
              <a:t>került sor.</a:t>
            </a:r>
            <a:endParaRPr lang="hu-HU" sz="2000" b="1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0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19.893.066,-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19.893.067,-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39.786.133,- </a:t>
            </a:r>
            <a:r>
              <a:rPr lang="hu-HU" sz="2400" b="1" dirty="0" smtClean="0"/>
              <a:t>Ft.</a:t>
            </a:r>
          </a:p>
          <a:p>
            <a:pPr marL="0" indent="0" algn="just">
              <a:spcBef>
                <a:spcPts val="0"/>
              </a:spcBef>
              <a:spcAft>
                <a:spcPts val="1000"/>
              </a:spcAft>
              <a:buSzTx/>
              <a:buNone/>
            </a:pPr>
            <a:endParaRPr lang="hu-HU" b="1" dirty="0" smtClean="0"/>
          </a:p>
          <a:p>
            <a:pPr algn="just">
              <a:spcBef>
                <a:spcPts val="0"/>
              </a:spcBef>
              <a:spcAft>
                <a:spcPts val="1000"/>
              </a:spcAft>
              <a:buSzTx/>
            </a:pPr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</a:t>
            </a:r>
            <a:r>
              <a:rPr lang="hu-HU" sz="2000" b="1" dirty="0"/>
              <a:t>sportpark és a kilátódomb között kerékpáros pumpapálya építése valósul meg.</a:t>
            </a:r>
            <a:endParaRPr lang="hu-HU" sz="2000" b="1" dirty="0" smtClean="0"/>
          </a:p>
          <a:p>
            <a:pPr algn="just">
              <a:spcBef>
                <a:spcPts val="0"/>
              </a:spcBef>
              <a:spcAft>
                <a:spcPts val="1000"/>
              </a:spcAft>
              <a:buSzTx/>
            </a:pPr>
            <a:r>
              <a:rPr lang="hu-HU" sz="2000" b="1" dirty="0"/>
              <a:t>A kivitelezési munkálatok 2022. </a:t>
            </a:r>
            <a:r>
              <a:rPr lang="hu-HU" sz="2000" b="1" dirty="0" smtClean="0"/>
              <a:t>04. 28. </a:t>
            </a:r>
            <a:r>
              <a:rPr lang="hu-HU" sz="2000" b="1" dirty="0"/>
              <a:t>és </a:t>
            </a:r>
            <a:r>
              <a:rPr lang="hu-HU" sz="2000" b="1" dirty="0" smtClean="0"/>
              <a:t>2022. 10. 20. </a:t>
            </a:r>
            <a:r>
              <a:rPr lang="hu-HU" sz="2000" b="1" dirty="0"/>
              <a:t>között zajlanak.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artalom helye 2"/>
          <p:cNvSpPr txBox="1">
            <a:spLocks/>
          </p:cNvSpPr>
          <p:nvPr/>
        </p:nvSpPr>
        <p:spPr>
          <a:xfrm>
            <a:off x="869692" y="1763487"/>
            <a:ext cx="11075277" cy="547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Pumpapálya építése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6490" y="683487"/>
            <a:ext cx="1901887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3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547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Kommunális eszközök beszerzése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10.874.166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0,-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10.874.166,- </a:t>
            </a:r>
            <a:r>
              <a:rPr lang="hu-HU" sz="2400" b="1" dirty="0" smtClean="0"/>
              <a:t>Ft.</a:t>
            </a:r>
          </a:p>
          <a:p>
            <a:pPr marL="0" indent="0" algn="just">
              <a:spcBef>
                <a:spcPts val="0"/>
              </a:spcBef>
              <a:buSzTx/>
              <a:buNone/>
            </a:pPr>
            <a:endParaRPr lang="hu-HU" sz="2000" b="1" dirty="0" smtClean="0"/>
          </a:p>
          <a:p>
            <a:pPr algn="just">
              <a:spcBef>
                <a:spcPts val="0"/>
              </a:spcBef>
              <a:buSzTx/>
            </a:pPr>
            <a:r>
              <a:rPr lang="hu-HU" sz="2000" b="1" dirty="0" smtClean="0"/>
              <a:t>Projekt </a:t>
            </a:r>
            <a:r>
              <a:rPr lang="hu-HU" sz="2000" b="1" dirty="0"/>
              <a:t>tartalma: A projekt keretében 1 db homlokrakodó és 2 db sószóró kerül beszerzésre</a:t>
            </a:r>
            <a:r>
              <a:rPr lang="hu-HU" sz="2000" b="1" dirty="0" smtClean="0"/>
              <a:t>.</a:t>
            </a:r>
          </a:p>
          <a:p>
            <a:pPr algn="just">
              <a:spcBef>
                <a:spcPts val="0"/>
              </a:spcBef>
              <a:buSzTx/>
            </a:pPr>
            <a:r>
              <a:rPr lang="hu-HU" sz="2000" b="1" dirty="0" smtClean="0"/>
              <a:t>A </a:t>
            </a:r>
            <a:r>
              <a:rPr lang="hu-HU" sz="2000" b="1" dirty="0"/>
              <a:t>projekt megvalósítására </a:t>
            </a:r>
            <a:r>
              <a:rPr lang="hu-HU" sz="2000" b="1" dirty="0" smtClean="0"/>
              <a:t>2022. 05. 24. </a:t>
            </a:r>
            <a:r>
              <a:rPr lang="hu-HU" sz="2000" b="1" dirty="0"/>
              <a:t>és </a:t>
            </a:r>
            <a:r>
              <a:rPr lang="hu-HU" sz="2000" b="1" dirty="0" smtClean="0"/>
              <a:t>2023. 01. 18. </a:t>
            </a:r>
            <a:r>
              <a:rPr lang="hu-HU" sz="2000" b="1" dirty="0"/>
              <a:t>között </a:t>
            </a:r>
            <a:r>
              <a:rPr lang="hu-HU" sz="2000" b="1" dirty="0" smtClean="0"/>
              <a:t>kerül </a:t>
            </a:r>
            <a:r>
              <a:rPr lang="hu-HU" sz="2000" b="1" dirty="0"/>
              <a:t>sor</a:t>
            </a:r>
            <a:r>
              <a:rPr lang="hu-HU" sz="2000" b="1" dirty="0" smtClean="0"/>
              <a:t>.</a:t>
            </a:r>
            <a:endParaRPr lang="hu-HU" sz="2000" b="1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8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Saját </a:t>
            </a:r>
            <a:r>
              <a:rPr lang="hu-HU" sz="2400" b="1" dirty="0" smtClean="0"/>
              <a:t>forrás összege: </a:t>
            </a:r>
            <a:r>
              <a:rPr lang="hu-HU" sz="2400" b="1" dirty="0" smtClean="0"/>
              <a:t>2.867.268,-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2.867.268,- </a:t>
            </a:r>
            <a:r>
              <a:rPr lang="hu-HU" sz="2400" b="1" dirty="0" smtClean="0"/>
              <a:t>Ft.</a:t>
            </a:r>
          </a:p>
          <a:p>
            <a:pPr marL="0" indent="0" algn="just">
              <a:spcBef>
                <a:spcPts val="0"/>
              </a:spcBef>
              <a:spcAft>
                <a:spcPts val="1000"/>
              </a:spcAft>
              <a:buSzTx/>
              <a:buNone/>
            </a:pPr>
            <a:endParaRPr lang="hu-HU" b="1" dirty="0" smtClean="0"/>
          </a:p>
          <a:p>
            <a:pPr algn="just">
              <a:spcBef>
                <a:spcPts val="0"/>
              </a:spcBef>
              <a:spcAft>
                <a:spcPts val="1000"/>
              </a:spcAft>
              <a:buSzTx/>
            </a:pPr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Kutyafuttató kialakítása a Városházával szembeni közparkban.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  <a:buSzTx/>
            </a:pPr>
            <a:r>
              <a:rPr lang="hu-HU" sz="2000" b="1" dirty="0"/>
              <a:t>A kivitelezési munkálatok </a:t>
            </a:r>
            <a:r>
              <a:rPr lang="hu-HU" sz="2000" b="1" dirty="0" smtClean="0"/>
              <a:t>2022. 06. 03. </a:t>
            </a:r>
            <a:r>
              <a:rPr lang="hu-HU" sz="2000" b="1" dirty="0"/>
              <a:t>és </a:t>
            </a:r>
            <a:r>
              <a:rPr lang="hu-HU" sz="2000" b="1" dirty="0" smtClean="0"/>
              <a:t>2022. 09. 30. </a:t>
            </a:r>
            <a:r>
              <a:rPr lang="hu-HU" sz="2000" b="1" dirty="0"/>
              <a:t>között zajlanak.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artalom helye 2"/>
          <p:cNvSpPr txBox="1">
            <a:spLocks/>
          </p:cNvSpPr>
          <p:nvPr/>
        </p:nvSpPr>
        <p:spPr>
          <a:xfrm>
            <a:off x="869692" y="1763487"/>
            <a:ext cx="11075277" cy="547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Kutyafuttató létesítése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356" y="589100"/>
            <a:ext cx="1128021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10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19.057.753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10.261.867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29.319.620,- </a:t>
            </a:r>
            <a:r>
              <a:rPr lang="hu-HU" sz="2400" b="1" dirty="0" smtClean="0"/>
              <a:t>Ft.</a:t>
            </a:r>
          </a:p>
          <a:p>
            <a:pPr marL="0" indent="0" algn="just">
              <a:spcBef>
                <a:spcPts val="0"/>
              </a:spcBef>
              <a:buSzTx/>
              <a:buNone/>
            </a:pPr>
            <a:endParaRPr lang="hu-HU" sz="1000" b="1" dirty="0" smtClean="0"/>
          </a:p>
          <a:p>
            <a:pPr algn="just">
              <a:spcBef>
                <a:spcPts val="0"/>
              </a:spcBef>
              <a:spcAft>
                <a:spcPts val="1000"/>
              </a:spcAft>
              <a:buSzTx/>
            </a:pPr>
            <a:r>
              <a:rPr lang="hu-HU" b="1" dirty="0" smtClean="0"/>
              <a:t>Projekt </a:t>
            </a:r>
            <a:r>
              <a:rPr lang="hu-HU" b="1" dirty="0"/>
              <a:t>tartalma: </a:t>
            </a:r>
            <a:r>
              <a:rPr lang="hu-HU" b="1" dirty="0" smtClean="0"/>
              <a:t>A fejlesztés a </a:t>
            </a:r>
            <a:r>
              <a:rPr lang="hu-HU" b="1" dirty="0"/>
              <a:t>város központi részén található, a 71-es főúti körforgalom melletti </a:t>
            </a:r>
            <a:r>
              <a:rPr lang="hu-HU" b="1" dirty="0" smtClean="0"/>
              <a:t>területen valósul meg (tanösvény, erdei tornapálya, 85 db fa ültetése, madárodúk, rovarhotelek, okos töltőállomás, padok, hulladékgyűjtők</a:t>
            </a:r>
            <a:r>
              <a:rPr lang="hu-HU" b="1" dirty="0"/>
              <a:t>, vadvirágos </a:t>
            </a:r>
            <a:r>
              <a:rPr lang="hu-HU" b="1" dirty="0" smtClean="0"/>
              <a:t>rét/méhlegelő).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  <a:buSzTx/>
            </a:pPr>
            <a:r>
              <a:rPr lang="hu-HU" b="1" dirty="0" smtClean="0"/>
              <a:t>A </a:t>
            </a:r>
            <a:r>
              <a:rPr lang="hu-HU" b="1" dirty="0"/>
              <a:t>kivitelezési munkálatok az eredményes </a:t>
            </a:r>
            <a:r>
              <a:rPr lang="hu-HU" b="1" dirty="0" smtClean="0"/>
              <a:t>beszerzési </a:t>
            </a:r>
            <a:r>
              <a:rPr lang="hu-HU" b="1" dirty="0"/>
              <a:t>eljárást követően, előreláthatóan 2022 </a:t>
            </a:r>
            <a:r>
              <a:rPr lang="hu-HU" b="1" dirty="0" smtClean="0"/>
              <a:t>nyarán </a:t>
            </a:r>
            <a:r>
              <a:rPr lang="hu-HU" b="1" dirty="0"/>
              <a:t>kezdődnek.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Tartalom helye 2"/>
          <p:cNvSpPr txBox="1">
            <a:spLocks/>
          </p:cNvSpPr>
          <p:nvPr/>
        </p:nvSpPr>
        <p:spPr>
          <a:xfrm>
            <a:off x="869692" y="1763487"/>
            <a:ext cx="11075277" cy="547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Klímabarát közterületi fejlesztés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899" y="367155"/>
            <a:ext cx="1499153" cy="900000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374" y="1267155"/>
            <a:ext cx="1316201" cy="1080000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911" y="2303487"/>
            <a:ext cx="957126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20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11243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belterületi utak </a:t>
            </a:r>
            <a:r>
              <a:rPr lang="hu-HU" sz="2400" b="1" dirty="0" smtClean="0">
                <a:solidFill>
                  <a:srgbClr val="003399"/>
                </a:solidFill>
              </a:rPr>
              <a:t>felújítása</a:t>
            </a:r>
          </a:p>
          <a:p>
            <a:pPr marL="0" indent="0" algn="ctr">
              <a:buNone/>
            </a:pPr>
            <a:r>
              <a:rPr lang="hu-HU" b="1" dirty="0">
                <a:solidFill>
                  <a:srgbClr val="003399"/>
                </a:solidFill>
              </a:rPr>
              <a:t>Nike körút Gagarin utcai (Uszoda utcai) csomópontjától a Fűzfő tér elágazásig tartó </a:t>
            </a:r>
            <a:r>
              <a:rPr lang="hu-HU" b="1" dirty="0" smtClean="0">
                <a:solidFill>
                  <a:srgbClr val="003399"/>
                </a:solidFill>
              </a:rPr>
              <a:t>szakasza, Széchenyi utca és Kossuth </a:t>
            </a:r>
            <a:r>
              <a:rPr lang="hu-HU" b="1" dirty="0">
                <a:solidFill>
                  <a:srgbClr val="003399"/>
                </a:solidFill>
              </a:rPr>
              <a:t>Lajos </a:t>
            </a:r>
            <a:r>
              <a:rPr lang="hu-HU" b="1" dirty="0" smtClean="0">
                <a:solidFill>
                  <a:srgbClr val="003399"/>
                </a:solidFill>
              </a:rPr>
              <a:t>utca</a:t>
            </a:r>
            <a:endParaRPr lang="hu-HU" b="1" dirty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44.991.525,-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0,-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44.991.525,- </a:t>
            </a:r>
            <a:r>
              <a:rPr lang="hu-HU" sz="2400" b="1" dirty="0" smtClean="0"/>
              <a:t>Ft.</a:t>
            </a:r>
          </a:p>
          <a:p>
            <a:pPr marL="0" indent="0" algn="just">
              <a:spcBef>
                <a:spcPts val="0"/>
              </a:spcBef>
              <a:buSzTx/>
              <a:buNone/>
            </a:pPr>
            <a:endParaRPr lang="hu-HU" sz="1000" b="1" dirty="0" smtClean="0"/>
          </a:p>
          <a:p>
            <a:pPr algn="just">
              <a:spcBef>
                <a:spcPts val="0"/>
              </a:spcBef>
              <a:spcAft>
                <a:spcPts val="1000"/>
              </a:spcAft>
              <a:buSzTx/>
            </a:pPr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Megújul a Nike </a:t>
            </a:r>
            <a:r>
              <a:rPr lang="hu-HU" sz="2000" b="1" dirty="0"/>
              <a:t>körút Gagarin utcai (Uszoda utcai) csomópontjától a Fűzfő tér elágazásig tartó szakasza, </a:t>
            </a:r>
            <a:r>
              <a:rPr lang="hu-HU" sz="2000" b="1" dirty="0" smtClean="0"/>
              <a:t>a Széchenyi utca és a Kossuth Lajos utca, </a:t>
            </a:r>
            <a:r>
              <a:rPr lang="hu-HU" sz="2000" b="1" dirty="0"/>
              <a:t>összesen 890 méter hosszú, 4.600 m2 területű </a:t>
            </a:r>
            <a:r>
              <a:rPr lang="hu-HU" sz="2000" b="1" dirty="0" smtClean="0"/>
              <a:t>út felújítására kerül </a:t>
            </a:r>
            <a:r>
              <a:rPr lang="hu-HU" sz="2000" b="1" dirty="0"/>
              <a:t>sor.</a:t>
            </a:r>
          </a:p>
          <a:p>
            <a:pPr algn="just">
              <a:spcBef>
                <a:spcPts val="0"/>
              </a:spcBef>
              <a:buSzTx/>
            </a:pPr>
            <a:r>
              <a:rPr lang="hu-HU" sz="2000" b="1" dirty="0"/>
              <a:t>A kivitelezési munkálatok az eredményes közbeszerzési eljárást követően, előreláthatóan 2022 </a:t>
            </a:r>
            <a:r>
              <a:rPr lang="hu-HU" sz="2000" b="1" dirty="0" smtClean="0"/>
              <a:t>őszén </a:t>
            </a:r>
            <a:r>
              <a:rPr lang="hu-HU" sz="2000" b="1" dirty="0"/>
              <a:t>kezdődnek.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92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8"/>
            <a:ext cx="11075277" cy="539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Kulturális programok a balatonfűzfői Vágfalvi Ottó Művelődési Központban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8.000.000,-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8.000.000,- 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Fűzfői </a:t>
            </a:r>
            <a:r>
              <a:rPr lang="hu-HU" sz="2000" b="1" dirty="0"/>
              <a:t>Nyári Zenés </a:t>
            </a:r>
            <a:r>
              <a:rPr lang="hu-HU" sz="2000" b="1" dirty="0" smtClean="0"/>
              <a:t>Esték, a </a:t>
            </a:r>
            <a:r>
              <a:rPr lang="hu-HU" sz="2000" b="1" dirty="0"/>
              <a:t>Szeleburdi családi sorozat és a </a:t>
            </a:r>
            <a:r>
              <a:rPr lang="hu-HU" sz="2000" b="1" dirty="0" err="1"/>
              <a:t>Gerley</a:t>
            </a:r>
            <a:r>
              <a:rPr lang="hu-HU" sz="2000" b="1" dirty="0"/>
              <a:t> Mihály színházi </a:t>
            </a:r>
            <a:r>
              <a:rPr lang="hu-HU" sz="2000" b="1" dirty="0" smtClean="0"/>
              <a:t>sorozat.</a:t>
            </a:r>
          </a:p>
          <a:p>
            <a:pPr algn="just"/>
            <a:r>
              <a:rPr lang="hu-HU" sz="2000" b="1" dirty="0" smtClean="0"/>
              <a:t>A programok 2021. 07. 01. és 2022. 06. 30. között zajlanak.</a:t>
            </a:r>
            <a:endParaRPr lang="hu-HU" sz="20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8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145" y="960267"/>
            <a:ext cx="2769232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24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8"/>
            <a:ext cx="11075277" cy="539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Tér-Zene Program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7.500.000,-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7.500.000,- 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Tér-Zene programok.</a:t>
            </a:r>
          </a:p>
          <a:p>
            <a:pPr algn="just"/>
            <a:r>
              <a:rPr lang="hu-HU" sz="2000" b="1" dirty="0" smtClean="0"/>
              <a:t>A programok 2021. 07. 01. és 2022. 06. 30. között zajlanak.</a:t>
            </a:r>
            <a:endParaRPr lang="hu-HU" sz="20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761" y="1671463"/>
            <a:ext cx="1440000" cy="1440000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145" y="960267"/>
            <a:ext cx="2769232" cy="900000"/>
          </a:xfrm>
          <a:prstGeom prst="rect">
            <a:avLst/>
          </a:prstGeom>
        </p:spPr>
      </p:pic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90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8"/>
            <a:ext cx="11075277" cy="539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Balatonfűzfő kulturális programjai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10.000.000</a:t>
            </a:r>
            <a:r>
              <a:rPr lang="hu-HU" sz="2400" b="1" dirty="0" smtClean="0"/>
              <a:t>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10.000.000</a:t>
            </a:r>
            <a:r>
              <a:rPr lang="hu-HU" sz="2400" b="1" dirty="0" smtClean="0"/>
              <a:t>,- 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/>
              <a:t>Fűzfőfürdői Zenés Esték, a Kávéházi Estek és a Tobruki Családi Nap sorozat létrehozása</a:t>
            </a:r>
            <a:r>
              <a:rPr lang="hu-HU" sz="2000" b="1" dirty="0" smtClean="0"/>
              <a:t>.</a:t>
            </a:r>
          </a:p>
          <a:p>
            <a:pPr algn="just"/>
            <a:r>
              <a:rPr lang="hu-HU" sz="2000" b="1" dirty="0" smtClean="0"/>
              <a:t>A </a:t>
            </a:r>
            <a:r>
              <a:rPr lang="hu-HU" sz="2000" b="1" dirty="0" smtClean="0"/>
              <a:t>programok </a:t>
            </a:r>
            <a:r>
              <a:rPr lang="hu-HU" sz="2000" b="1" dirty="0" smtClean="0"/>
              <a:t>2022. </a:t>
            </a:r>
            <a:r>
              <a:rPr lang="hu-HU" sz="2000" b="1" dirty="0" smtClean="0"/>
              <a:t>07. 01. és </a:t>
            </a:r>
            <a:r>
              <a:rPr lang="hu-HU" sz="2000" b="1" dirty="0" smtClean="0"/>
              <a:t>2023. </a:t>
            </a:r>
            <a:r>
              <a:rPr lang="hu-HU" sz="2000" b="1" dirty="0" smtClean="0"/>
              <a:t>06. 30. között zajlanak.</a:t>
            </a:r>
            <a:endParaRPr lang="hu-HU" sz="20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8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145" y="960267"/>
            <a:ext cx="2769232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5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8"/>
            <a:ext cx="11075277" cy="539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Tér-Zene Program </a:t>
            </a:r>
            <a:r>
              <a:rPr lang="hu-HU" sz="2400" b="1" dirty="0" smtClean="0">
                <a:solidFill>
                  <a:srgbClr val="003399"/>
                </a:solidFill>
              </a:rPr>
              <a:t>II.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5.000.000</a:t>
            </a:r>
            <a:r>
              <a:rPr lang="hu-HU" sz="2400" b="1" dirty="0" smtClean="0"/>
              <a:t>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5.000.000</a:t>
            </a:r>
            <a:r>
              <a:rPr lang="hu-HU" sz="2400" b="1" dirty="0" smtClean="0"/>
              <a:t>,- 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Tér-Zene programok.</a:t>
            </a:r>
          </a:p>
          <a:p>
            <a:pPr algn="just"/>
            <a:r>
              <a:rPr lang="hu-HU" sz="2000" b="1" dirty="0" smtClean="0"/>
              <a:t>A programok </a:t>
            </a:r>
            <a:r>
              <a:rPr lang="hu-HU" sz="2000" b="1" dirty="0" smtClean="0"/>
              <a:t>2022. </a:t>
            </a:r>
            <a:r>
              <a:rPr lang="hu-HU" sz="2000" b="1" dirty="0" smtClean="0"/>
              <a:t>07. 01. és </a:t>
            </a:r>
            <a:r>
              <a:rPr lang="hu-HU" sz="2000" b="1" dirty="0" smtClean="0"/>
              <a:t>2023. </a:t>
            </a:r>
            <a:r>
              <a:rPr lang="hu-HU" sz="2000" b="1" dirty="0" smtClean="0"/>
              <a:t>06. 30. között zajlanak.</a:t>
            </a:r>
            <a:endParaRPr lang="hu-HU" sz="20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761" y="1671463"/>
            <a:ext cx="1440000" cy="1440000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145" y="960267"/>
            <a:ext cx="2769232" cy="900000"/>
          </a:xfrm>
          <a:prstGeom prst="rect">
            <a:avLst/>
          </a:prstGeom>
        </p:spPr>
      </p:pic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09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8"/>
            <a:ext cx="11075277" cy="539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Nép Hagyományok Fesztivál Balatonfűzfő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500.000</a:t>
            </a:r>
            <a:r>
              <a:rPr lang="hu-HU" sz="2400" b="1" dirty="0" smtClean="0"/>
              <a:t>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500.000</a:t>
            </a:r>
            <a:r>
              <a:rPr lang="hu-HU" sz="2400" b="1" dirty="0" smtClean="0"/>
              <a:t>,- 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/>
              <a:t>2 napos fesztivál </a:t>
            </a:r>
            <a:r>
              <a:rPr lang="hu-HU" sz="2000" b="1" dirty="0" smtClean="0"/>
              <a:t>a néphagyományokkal </a:t>
            </a:r>
            <a:r>
              <a:rPr lang="hu-HU" sz="2000" b="1" dirty="0"/>
              <a:t>foglalkozó civil </a:t>
            </a:r>
            <a:r>
              <a:rPr lang="hu-HU" sz="2000" b="1" dirty="0" smtClean="0"/>
              <a:t>csoportokkal.</a:t>
            </a:r>
            <a:endParaRPr lang="hu-HU" sz="2000" b="1" dirty="0" smtClean="0"/>
          </a:p>
          <a:p>
            <a:pPr algn="just"/>
            <a:r>
              <a:rPr lang="hu-HU" sz="2000" b="1" dirty="0" smtClean="0"/>
              <a:t>A </a:t>
            </a:r>
            <a:r>
              <a:rPr lang="hu-HU" sz="2000" b="1" dirty="0" smtClean="0"/>
              <a:t>fesztivál </a:t>
            </a:r>
            <a:r>
              <a:rPr lang="hu-HU" sz="2000" b="1" dirty="0" smtClean="0"/>
              <a:t>2022 júniusában kerül megrendezésre.</a:t>
            </a:r>
            <a:endParaRPr lang="hu-HU" sz="20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MEGVALÓSÍTÁS ALATT ÁLLÓ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" name="Picture 2" descr="600 millióval támogatja a nyomtatott és online lapokat az NK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432" y="985792"/>
            <a:ext cx="2467345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85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TÁMOGATOTT, MEGVALÓSULT</a:t>
            </a: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7"/>
            <a:ext cx="11075277" cy="9617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Öveges József szakközépiskola és a fiú </a:t>
            </a:r>
            <a:r>
              <a:rPr lang="hu-HU" sz="2400" b="1" dirty="0" smtClean="0">
                <a:solidFill>
                  <a:srgbClr val="003399"/>
                </a:solidFill>
              </a:rPr>
              <a:t>kollégiumközötti </a:t>
            </a:r>
            <a:r>
              <a:rPr lang="hu-HU" sz="2400" b="1" dirty="0">
                <a:solidFill>
                  <a:srgbClr val="003399"/>
                </a:solidFill>
              </a:rPr>
              <a:t>járda felújítása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4.968.399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4.702.048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9.670.447,- Ft.</a:t>
            </a:r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Gagarin utcában </a:t>
            </a:r>
            <a:r>
              <a:rPr lang="hu-HU" sz="2000" b="1" dirty="0"/>
              <a:t>térkő burkolatú, biztonságos, 130 méter hosszú, 1,2-1,5 méter széles, 210 m2 felületű járda </a:t>
            </a:r>
            <a:r>
              <a:rPr lang="hu-HU" sz="2000" b="1" dirty="0" smtClean="0"/>
              <a:t>épült </a:t>
            </a:r>
            <a:r>
              <a:rPr lang="hu-HU" sz="2000" b="1" dirty="0"/>
              <a:t>az Öveges József középiskola és a fiú kollégium között</a:t>
            </a:r>
            <a:r>
              <a:rPr lang="hu-HU" sz="2000" b="1" dirty="0" smtClean="0"/>
              <a:t>.</a:t>
            </a:r>
          </a:p>
          <a:p>
            <a:pPr algn="just"/>
            <a:r>
              <a:rPr lang="hu-HU" sz="2000" b="1" dirty="0"/>
              <a:t>A kivitelezési munkálatok </a:t>
            </a:r>
            <a:r>
              <a:rPr lang="hu-HU" sz="2000" b="1" dirty="0" smtClean="0"/>
              <a:t>2021. 02. 08. </a:t>
            </a:r>
            <a:r>
              <a:rPr lang="hu-HU" sz="2000" b="1" dirty="0"/>
              <a:t>és </a:t>
            </a:r>
            <a:r>
              <a:rPr lang="hu-HU" sz="2000" b="1" dirty="0" smtClean="0"/>
              <a:t>2021. 03. 17. </a:t>
            </a:r>
            <a:r>
              <a:rPr lang="hu-HU" sz="2000" b="1" dirty="0"/>
              <a:t>között zajlottak.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60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813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Balatonfűzfő értékeinek bemutatása és megőrzése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igényelhető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2.450.400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</a:t>
            </a:r>
            <a:r>
              <a:rPr lang="hu-HU" sz="2400" b="1" dirty="0" smtClean="0"/>
              <a:t>: 0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2.450.400,- </a:t>
            </a:r>
            <a:r>
              <a:rPr lang="hu-HU" sz="2400" b="1" dirty="0" smtClean="0"/>
              <a:t>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b="1" dirty="0" smtClean="0"/>
              <a:t>Projekt </a:t>
            </a:r>
            <a:r>
              <a:rPr lang="hu-HU" b="1" dirty="0"/>
              <a:t>tartalma: </a:t>
            </a:r>
            <a:r>
              <a:rPr lang="hu-HU" b="1" dirty="0" smtClean="0"/>
              <a:t>Balatonfűzfő </a:t>
            </a:r>
            <a:r>
              <a:rPr lang="hu-HU" b="1" dirty="0"/>
              <a:t>Város Értéktárában szereplő települési értékek, valamint az Értéktár munkáját bemutató, 2 000 db, 64 oldalas kiadvány elkészítése </a:t>
            </a:r>
            <a:r>
              <a:rPr lang="hu-HU" b="1" dirty="0" smtClean="0"/>
              <a:t>és a Balatonfűzfői Értéknap megrendezése.</a:t>
            </a:r>
          </a:p>
          <a:p>
            <a:pPr algn="just"/>
            <a:r>
              <a:rPr lang="hu-HU" b="1" dirty="0"/>
              <a:t>A támogatási kérelmet </a:t>
            </a:r>
            <a:r>
              <a:rPr lang="hu-HU" b="1" dirty="0" smtClean="0"/>
              <a:t>2022. 02. 02-án benyújtottuk</a:t>
            </a:r>
            <a:r>
              <a:rPr lang="hu-HU" b="1" dirty="0"/>
              <a:t>. Jelenleg a támogatási döntésre várunk.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BENYÚJTOTT,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DE MÉG EL NEM BÍRÁLT TÁMOGATÁSI 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959" y="1600934"/>
            <a:ext cx="167601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3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813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>
                <a:solidFill>
                  <a:srgbClr val="003399"/>
                </a:solidFill>
              </a:rPr>
              <a:t>Interaktív galaxis </a:t>
            </a:r>
            <a:r>
              <a:rPr lang="hu-HU" sz="2400" b="1" dirty="0" smtClean="0">
                <a:solidFill>
                  <a:srgbClr val="003399"/>
                </a:solidFill>
              </a:rPr>
              <a:t>programsorozat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 smtClean="0">
                <a:solidFill>
                  <a:srgbClr val="003399"/>
                </a:solidFill>
              </a:rPr>
              <a:t>a </a:t>
            </a:r>
            <a:r>
              <a:rPr lang="hu-HU" sz="2400" b="1" dirty="0">
                <a:solidFill>
                  <a:srgbClr val="003399"/>
                </a:solidFill>
              </a:rPr>
              <a:t>Balaton Csillagvizsgálóban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igényelhető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29.000.000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</a:t>
            </a:r>
            <a:r>
              <a:rPr lang="hu-HU" sz="2400" b="1" dirty="0" smtClean="0"/>
              <a:t>: 0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29.000.000,- </a:t>
            </a:r>
            <a:r>
              <a:rPr lang="hu-HU" sz="2400" b="1" dirty="0" smtClean="0"/>
              <a:t>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b="1" dirty="0" smtClean="0"/>
              <a:t>Projekt </a:t>
            </a:r>
            <a:r>
              <a:rPr lang="hu-HU" b="1" dirty="0"/>
              <a:t>tartalma: </a:t>
            </a:r>
            <a:r>
              <a:rPr lang="hu-HU" b="1" dirty="0"/>
              <a:t>Az interaktív galaxis programsorozatunk egyedi előadásokból és csillagászati, </a:t>
            </a:r>
            <a:r>
              <a:rPr lang="hu-HU" b="1" dirty="0" err="1"/>
              <a:t>planetológiai</a:t>
            </a:r>
            <a:r>
              <a:rPr lang="hu-HU" b="1" dirty="0"/>
              <a:t>, </a:t>
            </a:r>
            <a:r>
              <a:rPr lang="hu-HU" b="1" dirty="0" err="1"/>
              <a:t>meteoritikai</a:t>
            </a:r>
            <a:r>
              <a:rPr lang="hu-HU" b="1" dirty="0"/>
              <a:t> bemutatásokból álló kulturális </a:t>
            </a:r>
            <a:r>
              <a:rPr lang="hu-HU" b="1" dirty="0" smtClean="0"/>
              <a:t>programsorozat és </a:t>
            </a:r>
            <a:r>
              <a:rPr lang="hu-HU" b="1" dirty="0"/>
              <a:t>ennek megvalósításához szükséges eszközök beszerzése</a:t>
            </a:r>
            <a:r>
              <a:rPr lang="hu-HU" b="1" dirty="0" smtClean="0"/>
              <a:t>.</a:t>
            </a:r>
          </a:p>
          <a:p>
            <a:pPr algn="just"/>
            <a:r>
              <a:rPr lang="hu-HU" b="1" dirty="0" smtClean="0"/>
              <a:t>Az ötletpályázatot 2022. 05. 11-én benyújtottuk</a:t>
            </a:r>
            <a:r>
              <a:rPr lang="hu-HU" b="1" dirty="0"/>
              <a:t>. Jelenleg </a:t>
            </a:r>
            <a:r>
              <a:rPr lang="hu-HU" b="1" dirty="0" smtClean="0"/>
              <a:t>annak elfogadására várunk</a:t>
            </a:r>
            <a:r>
              <a:rPr lang="hu-HU" b="1" dirty="0"/>
              <a:t>.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BENYÚJTOTT,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DE MÉG EL NEM BÍRÁLT TÁMOGATÁSI 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377" y="1600934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30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813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 Dalkör szakmai támogatása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igényelhető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1.100.000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</a:t>
            </a:r>
            <a:r>
              <a:rPr lang="hu-HU" sz="2400" b="1" dirty="0" smtClean="0"/>
              <a:t>: 0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1.100.000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/>
              <a:t>A Balaton Dalkör 4 </a:t>
            </a:r>
            <a:r>
              <a:rPr lang="hu-HU" sz="2000" b="1" dirty="0" smtClean="0"/>
              <a:t>alkalommal történő </a:t>
            </a:r>
            <a:r>
              <a:rPr lang="hu-HU" sz="2000" b="1" dirty="0"/>
              <a:t>népdal tanítása</a:t>
            </a:r>
            <a:r>
              <a:rPr lang="hu-HU" sz="2000" b="1" dirty="0" smtClean="0"/>
              <a:t>.</a:t>
            </a:r>
          </a:p>
          <a:p>
            <a:pPr algn="just"/>
            <a:r>
              <a:rPr lang="hu-HU" sz="2000" b="1" dirty="0"/>
              <a:t>A támogatási kérelmet 2022. </a:t>
            </a:r>
            <a:r>
              <a:rPr lang="hu-HU" sz="2000" b="1" dirty="0" smtClean="0"/>
              <a:t>05. 19-én </a:t>
            </a:r>
            <a:r>
              <a:rPr lang="hu-HU" sz="2000" b="1" dirty="0"/>
              <a:t>benyújtottuk. Jelenleg a támogatási döntésre várunk.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BENYÚJTOTT,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DE MÉG EL NEM BÍRÁLT TÁMOGATÁSI 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377" y="1600934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5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813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>
                <a:solidFill>
                  <a:srgbClr val="003399"/>
                </a:solidFill>
              </a:rPr>
              <a:t>A Hímző Műhely szakmai támogatása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igényelhető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500.000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</a:t>
            </a:r>
            <a:r>
              <a:rPr lang="hu-HU" sz="2400" b="1" dirty="0" smtClean="0"/>
              <a:t>: 0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/>
              <a:t>5</a:t>
            </a:r>
            <a:r>
              <a:rPr lang="hu-HU" sz="2400" b="1" dirty="0" smtClean="0"/>
              <a:t>00.000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/>
              <a:t>A </a:t>
            </a:r>
            <a:r>
              <a:rPr lang="hu-HU" sz="2000" b="1" dirty="0" smtClean="0"/>
              <a:t>balatonfűzfői Hímző </a:t>
            </a:r>
            <a:r>
              <a:rPr lang="hu-HU" sz="2000" b="1" dirty="0"/>
              <a:t>Műhely anyagbeszerzése</a:t>
            </a:r>
            <a:r>
              <a:rPr lang="hu-HU" sz="2000" b="1" dirty="0" smtClean="0"/>
              <a:t>.</a:t>
            </a:r>
          </a:p>
          <a:p>
            <a:pPr algn="just"/>
            <a:r>
              <a:rPr lang="hu-HU" sz="2000" b="1" dirty="0" smtClean="0"/>
              <a:t>A </a:t>
            </a:r>
            <a:r>
              <a:rPr lang="hu-HU" sz="2000" b="1" dirty="0"/>
              <a:t>támogatási kérelmet 2022. </a:t>
            </a:r>
            <a:r>
              <a:rPr lang="hu-HU" sz="2000" b="1" dirty="0" smtClean="0"/>
              <a:t>05. 20-án </a:t>
            </a:r>
            <a:r>
              <a:rPr lang="hu-HU" sz="2000" b="1" dirty="0"/>
              <a:t>benyújtottuk. Jelenleg a támogatási döntésre várunk.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BENYÚJTOTT,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DE MÉG EL NEM BÍRÁLT TÁMOGATÁSI 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377" y="1600934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54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813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>
                <a:solidFill>
                  <a:srgbClr val="003399"/>
                </a:solidFill>
              </a:rPr>
              <a:t>Bauhaus stílusú épület kialakítása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Nyertes </a:t>
            </a:r>
            <a:r>
              <a:rPr lang="hu-HU" sz="2400" b="1" dirty="0" smtClean="0"/>
              <a:t>pályázat esetén </a:t>
            </a:r>
            <a:r>
              <a:rPr lang="hu-HU" sz="2400" b="1" dirty="0"/>
              <a:t>75 napos természetbeni támogatást </a:t>
            </a:r>
            <a:r>
              <a:rPr lang="hu-HU" sz="2400" b="1" dirty="0" smtClean="0"/>
              <a:t>kapunk interdiszciplináris szakértőktől</a:t>
            </a:r>
            <a:r>
              <a:rPr lang="hu-HU" sz="2400" b="1" dirty="0" smtClean="0"/>
              <a:t>.</a:t>
            </a:r>
            <a:endParaRPr lang="hu-HU" sz="2400" b="1" dirty="0"/>
          </a:p>
          <a:p>
            <a:pPr marL="0" indent="0" algn="ctr">
              <a:buNone/>
            </a:pPr>
            <a:endParaRPr lang="hu-HU" sz="24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Cél a Bugyogóforrás utca 2. szám alatti </a:t>
            </a:r>
            <a:r>
              <a:rPr lang="hu-HU" sz="2000" b="1" dirty="0"/>
              <a:t>önkormányzati </a:t>
            </a:r>
            <a:r>
              <a:rPr lang="hu-HU" sz="2000" b="1" dirty="0" smtClean="0"/>
              <a:t>tulajdonú ingatlan </a:t>
            </a:r>
            <a:r>
              <a:rPr lang="hu-HU" sz="2000" b="1" dirty="0"/>
              <a:t>és </a:t>
            </a:r>
            <a:r>
              <a:rPr lang="hu-HU" sz="2000" b="1" dirty="0" smtClean="0"/>
              <a:t>a Fűzfő tér felújítása  és vonzóvá tétele </a:t>
            </a:r>
            <a:r>
              <a:rPr lang="hu-HU" sz="2000" b="1" dirty="0"/>
              <a:t>a lakosság </a:t>
            </a:r>
            <a:r>
              <a:rPr lang="hu-HU" sz="2000" b="1" dirty="0" smtClean="0"/>
              <a:t>számára.</a:t>
            </a:r>
          </a:p>
          <a:p>
            <a:pPr algn="just"/>
            <a:r>
              <a:rPr lang="hu-HU" sz="2000" b="1" dirty="0" smtClean="0"/>
              <a:t>A </a:t>
            </a:r>
            <a:r>
              <a:rPr lang="hu-HU" sz="2000" b="1" dirty="0"/>
              <a:t>támogatási kérelmet 2022. </a:t>
            </a:r>
            <a:r>
              <a:rPr lang="hu-HU" sz="2000" b="1" dirty="0" smtClean="0"/>
              <a:t>05. 23-án </a:t>
            </a:r>
            <a:r>
              <a:rPr lang="hu-HU" sz="2000" b="1" dirty="0"/>
              <a:t>benyújtottuk. Jelenleg a támogatási döntésre várunk.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15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BENYÚJTOTT,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DE MÉG EL NEM BÍRÁLT TÁMOGATÁSI 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4645" y="1602107"/>
            <a:ext cx="1253732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1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813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>
                <a:solidFill>
                  <a:srgbClr val="003399"/>
                </a:solidFill>
              </a:rPr>
              <a:t>Interaktív galaxis </a:t>
            </a:r>
            <a:r>
              <a:rPr lang="hu-HU" sz="2400" b="1" dirty="0" smtClean="0">
                <a:solidFill>
                  <a:srgbClr val="003399"/>
                </a:solidFill>
              </a:rPr>
              <a:t>programsorozat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 smtClean="0">
                <a:solidFill>
                  <a:srgbClr val="003399"/>
                </a:solidFill>
              </a:rPr>
              <a:t>a </a:t>
            </a:r>
            <a:r>
              <a:rPr lang="hu-HU" sz="2400" b="1" dirty="0">
                <a:solidFill>
                  <a:srgbClr val="003399"/>
                </a:solidFill>
              </a:rPr>
              <a:t>Balaton Csillagvizsgálóban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igényelhető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40.983.010,-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</a:t>
            </a:r>
            <a:r>
              <a:rPr lang="hu-HU" sz="2400" b="1" dirty="0"/>
              <a:t>: </a:t>
            </a:r>
            <a:r>
              <a:rPr lang="hu-HU" sz="2400" b="1" dirty="0" smtClean="0"/>
              <a:t>7.620.000,-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48.603.010</a:t>
            </a:r>
            <a:r>
              <a:rPr lang="hu-HU" sz="2400" b="1" dirty="0"/>
              <a:t>,- </a:t>
            </a:r>
            <a:r>
              <a:rPr lang="hu-HU" sz="2400" b="1" dirty="0" smtClean="0"/>
              <a:t>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1600" b="1" dirty="0" smtClean="0"/>
              <a:t>Projekt </a:t>
            </a:r>
            <a:r>
              <a:rPr lang="hu-HU" sz="1600" b="1" dirty="0"/>
              <a:t>tartalma: </a:t>
            </a:r>
            <a:r>
              <a:rPr lang="hu-HU" sz="1600" b="1" dirty="0"/>
              <a:t>Az interaktív galaxis programsorozatunk egyedi előadásokból és csillagászati, </a:t>
            </a:r>
            <a:r>
              <a:rPr lang="hu-HU" sz="1600" b="1" dirty="0" err="1"/>
              <a:t>planetológiai</a:t>
            </a:r>
            <a:r>
              <a:rPr lang="hu-HU" sz="1600" b="1" dirty="0"/>
              <a:t>, </a:t>
            </a:r>
            <a:r>
              <a:rPr lang="hu-HU" sz="1600" b="1" dirty="0" err="1"/>
              <a:t>meteoritikai</a:t>
            </a:r>
            <a:r>
              <a:rPr lang="hu-HU" sz="1600" b="1" dirty="0"/>
              <a:t> bemutatásokból álló kulturális programsorozat és ennek megvalósításához szükséges eszközök (3D-s mozi) beszerzése</a:t>
            </a:r>
            <a:r>
              <a:rPr lang="hu-HU" sz="1600" b="1" dirty="0" smtClean="0"/>
              <a:t>.</a:t>
            </a:r>
          </a:p>
          <a:p>
            <a:pPr algn="just"/>
            <a:r>
              <a:rPr lang="hu-HU" sz="1600" b="1" dirty="0" smtClean="0"/>
              <a:t>Az ötletpályázat benyújtását követően 2021. 12. 10-én beadásra került a projektterv, ami 2022. 02. 07-én elutasításra került.</a:t>
            </a:r>
            <a:endParaRPr lang="hu-HU" sz="16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8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BENYÚJTOTT, ELBÍRÁLT ÉS ELUTASÍTOTT TÁMOGATÁSI 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" name="Kép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377" y="1600934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16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7"/>
            <a:ext cx="11075277" cy="5723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Fövenyfürdő fejlesztése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864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15.140.680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15.140.680,- </a:t>
            </a:r>
            <a:r>
              <a:rPr lang="hu-HU" sz="2400" b="1" dirty="0" smtClean="0"/>
              <a:t>Ft.</a:t>
            </a:r>
          </a:p>
          <a:p>
            <a:pPr algn="just"/>
            <a:r>
              <a:rPr lang="hu-HU" b="1" dirty="0" smtClean="0"/>
              <a:t>Projekt </a:t>
            </a:r>
            <a:r>
              <a:rPr lang="hu-HU" b="1" dirty="0"/>
              <a:t>tartalma: </a:t>
            </a:r>
            <a:r>
              <a:rPr lang="hu-HU" b="1" dirty="0" smtClean="0"/>
              <a:t>A Fövenyfürdő továbbfejlesztése és </a:t>
            </a:r>
            <a:r>
              <a:rPr lang="hu-HU" b="1" dirty="0"/>
              <a:t>új </a:t>
            </a:r>
            <a:r>
              <a:rPr lang="hu-HU" b="1" dirty="0" smtClean="0"/>
              <a:t>szolgáltatások bevezetése: </a:t>
            </a:r>
            <a:r>
              <a:rPr lang="hu-HU" b="1" dirty="0"/>
              <a:t>automata öntözőrendszer telepítése, evezős mentőkatamarán és napvitorlák beszerzése, valamint akadálymentes vízi bejáró (hidraulikus medencelift) </a:t>
            </a:r>
            <a:r>
              <a:rPr lang="hu-HU" b="1" dirty="0" smtClean="0"/>
              <a:t>telepítése.</a:t>
            </a:r>
          </a:p>
          <a:p>
            <a:pPr algn="just"/>
            <a:r>
              <a:rPr lang="hu-HU" b="1" dirty="0" smtClean="0"/>
              <a:t>A </a:t>
            </a:r>
            <a:r>
              <a:rPr lang="hu-HU" b="1" dirty="0"/>
              <a:t>támogatási kérelem </a:t>
            </a:r>
            <a:r>
              <a:rPr lang="hu-HU" b="1" dirty="0" smtClean="0"/>
              <a:t>2021. 12. 16-án és 2022. 01. 13-án </a:t>
            </a:r>
            <a:r>
              <a:rPr lang="hu-HU" b="1" dirty="0"/>
              <a:t>benyújtásra került. </a:t>
            </a:r>
            <a:r>
              <a:rPr lang="hu-HU" b="1" dirty="0" smtClean="0"/>
              <a:t>Pályázatunkat mindkét alkalommal elutasították.</a:t>
            </a:r>
            <a:endParaRPr lang="hu-HU" b="1" dirty="0"/>
          </a:p>
          <a:p>
            <a:pPr marL="0" indent="0">
              <a:buNone/>
            </a:pPr>
            <a:endParaRPr lang="hu-HU" sz="2400" b="1" dirty="0" smtClean="0"/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56310"/>
            <a:ext cx="1486656" cy="900000"/>
          </a:xfrm>
          <a:prstGeom prst="rect">
            <a:avLst/>
          </a:prstGeom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BENYÚJTOTT, ELBÍRÁLT ÉS ELUTASÍTOTT TÁMOGATÁSI 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Picture 2" descr="Kisfaludy pályázat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4681" y="713497"/>
            <a:ext cx="1830507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11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8"/>
            <a:ext cx="11075277" cy="6375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>
                <a:solidFill>
                  <a:srgbClr val="003399"/>
                </a:solidFill>
              </a:rPr>
              <a:t>A Tobruk Strand fejlesztése </a:t>
            </a:r>
            <a:r>
              <a:rPr lang="hu-HU" sz="2400" b="1" dirty="0" smtClean="0">
                <a:solidFill>
                  <a:srgbClr val="003399"/>
                </a:solidFill>
              </a:rPr>
              <a:t>Balatonfűzfőn</a:t>
            </a: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864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30.000.000</a:t>
            </a:r>
            <a:r>
              <a:rPr lang="hu-HU" sz="2400" b="1" dirty="0" smtClean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30.000.000,- </a:t>
            </a:r>
            <a:r>
              <a:rPr lang="hu-HU" sz="2400" b="1" dirty="0" smtClean="0"/>
              <a:t>Ft.</a:t>
            </a:r>
          </a:p>
          <a:p>
            <a:pPr algn="just"/>
            <a:r>
              <a:rPr lang="hu-HU" b="1" dirty="0" smtClean="0"/>
              <a:t>Projekt </a:t>
            </a:r>
            <a:r>
              <a:rPr lang="hu-HU" b="1" dirty="0"/>
              <a:t>tartalma: A </a:t>
            </a:r>
            <a:r>
              <a:rPr lang="hu-HU" b="1" dirty="0" smtClean="0"/>
              <a:t>Tobruk </a:t>
            </a:r>
            <a:r>
              <a:rPr lang="hu-HU" b="1" dirty="0"/>
              <a:t>Strand bejárati főépületének </a:t>
            </a:r>
            <a:r>
              <a:rPr lang="hu-HU" b="1" dirty="0" smtClean="0"/>
              <a:t>tetőépítése és </a:t>
            </a:r>
            <a:r>
              <a:rPr lang="hu-HU" b="1" dirty="0"/>
              <a:t>egy akadálymentes vízi bejáró (hidraulikus medencelift) </a:t>
            </a:r>
            <a:r>
              <a:rPr lang="hu-HU" b="1" dirty="0" smtClean="0"/>
              <a:t>létesítése.</a:t>
            </a:r>
          </a:p>
          <a:p>
            <a:pPr algn="just"/>
            <a:r>
              <a:rPr lang="hu-HU" b="1" dirty="0" smtClean="0"/>
              <a:t>A </a:t>
            </a:r>
            <a:r>
              <a:rPr lang="hu-HU" b="1" dirty="0"/>
              <a:t>támogatási kérelem </a:t>
            </a:r>
            <a:r>
              <a:rPr lang="hu-HU" b="1" dirty="0" smtClean="0"/>
              <a:t>2021. 12. 16-án és 2022. 01. 13-án </a:t>
            </a:r>
            <a:r>
              <a:rPr lang="hu-HU" b="1" dirty="0"/>
              <a:t>benyújtásra került. </a:t>
            </a:r>
            <a:r>
              <a:rPr lang="hu-HU" b="1" dirty="0" smtClean="0"/>
              <a:t>Első pályázatunkat elutasították, a második pedig visszavonásra került, mert az elnyerhető támogatásból – önerő nélkül - nem tudtuk volna megvalósítani a projektet.</a:t>
            </a:r>
            <a:endParaRPr lang="hu-HU" b="1" dirty="0"/>
          </a:p>
          <a:p>
            <a:pPr marL="0" indent="0">
              <a:buNone/>
            </a:pPr>
            <a:endParaRPr lang="hu-HU" sz="2400" b="1" dirty="0" smtClean="0"/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56310"/>
            <a:ext cx="1486656" cy="900000"/>
          </a:xfrm>
          <a:prstGeom prst="rect">
            <a:avLst/>
          </a:prstGeom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BENYÚJTOTT, ELBÍRÁLT ÉS ELUTASÍTOTT TÁMOGATÁSI 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Picture 2" descr="Kisfaludy pályázat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4681" y="713497"/>
            <a:ext cx="1830507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97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11243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Radnóti utcai óvoda fejlesztése </a:t>
            </a:r>
            <a:r>
              <a:rPr lang="hu-HU" sz="2400" b="1" dirty="0" smtClean="0">
                <a:solidFill>
                  <a:srgbClr val="003399"/>
                </a:solidFill>
              </a:rPr>
              <a:t>Balatonfűzfőn</a:t>
            </a:r>
            <a:endParaRPr lang="hu-HU" b="1" dirty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55.000.000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14.156.162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69.156.162,- </a:t>
            </a:r>
            <a:r>
              <a:rPr lang="hu-HU" sz="2400" b="1" dirty="0" smtClean="0"/>
              <a:t>Ft.</a:t>
            </a:r>
          </a:p>
          <a:p>
            <a:pPr marL="0" indent="0" algn="just">
              <a:spcBef>
                <a:spcPts val="0"/>
              </a:spcBef>
              <a:buSzTx/>
              <a:buNone/>
            </a:pPr>
            <a:endParaRPr lang="hu-HU" sz="1000" b="1" dirty="0" smtClean="0"/>
          </a:p>
          <a:p>
            <a:pPr algn="just">
              <a:spcBef>
                <a:spcPts val="0"/>
              </a:spcBef>
              <a:spcAft>
                <a:spcPts val="1000"/>
              </a:spcAft>
              <a:buSzTx/>
            </a:pPr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Radnóti utcai </a:t>
            </a:r>
            <a:r>
              <a:rPr lang="hu-HU" sz="2000" b="1" dirty="0"/>
              <a:t>óvoda fejlesztése a belső kiszolgáló és szociális helyiségek átalakításával, az épületgépészet korszerűsítésével és új villamos hálózat kialakításával</a:t>
            </a:r>
            <a:r>
              <a:rPr lang="hu-HU" sz="2000" b="1" dirty="0" smtClean="0"/>
              <a:t>.</a:t>
            </a:r>
          </a:p>
          <a:p>
            <a:pPr algn="just">
              <a:spcBef>
                <a:spcPts val="0"/>
              </a:spcBef>
              <a:spcAft>
                <a:spcPts val="1000"/>
              </a:spcAft>
              <a:buSzTx/>
            </a:pPr>
            <a:r>
              <a:rPr lang="hu-HU" sz="2000" b="1" dirty="0" smtClean="0"/>
              <a:t>A támogatási kérelem 2022. 02. 10-én benyújtásra került. </a:t>
            </a:r>
            <a:r>
              <a:rPr lang="hu-HU" sz="2000" b="1" dirty="0"/>
              <a:t>Pályázatunkat tartaléklistára </a:t>
            </a:r>
            <a:r>
              <a:rPr lang="hu-HU" sz="2000" b="1" dirty="0" smtClean="0"/>
              <a:t>helyezték a </a:t>
            </a:r>
            <a:r>
              <a:rPr lang="hu-HU" sz="2000" b="1" dirty="0"/>
              <a:t>rendelkezésre álló forrás kimerülése </a:t>
            </a:r>
            <a:r>
              <a:rPr lang="hu-HU" sz="2000" b="1" dirty="0" smtClean="0"/>
              <a:t>miatt.</a:t>
            </a:r>
            <a:endParaRPr lang="hu-HU" sz="2000" b="1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  <p:sp>
        <p:nvSpPr>
          <p:cNvPr id="10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BENYÚJTOTT, ELBÍRÁLT ÉS ELUTASÍTOTT TÁMOGATÁSI 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73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7"/>
            <a:ext cx="11075277" cy="5723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Szavakkal és szavak nélkül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864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1.000.000</a:t>
            </a:r>
            <a:r>
              <a:rPr lang="hu-HU" sz="2400" b="1" dirty="0" smtClean="0"/>
              <a:t>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0,-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1.000.000</a:t>
            </a:r>
            <a:r>
              <a:rPr lang="hu-HU" sz="2400" b="1" dirty="0" smtClean="0"/>
              <a:t>,- Ft.</a:t>
            </a:r>
          </a:p>
          <a:p>
            <a:pPr algn="just"/>
            <a:r>
              <a:rPr lang="hu-HU" b="1" dirty="0" smtClean="0"/>
              <a:t>Projekt </a:t>
            </a:r>
            <a:r>
              <a:rPr lang="hu-HU" b="1" dirty="0"/>
              <a:t>tartalma: A tervezett </a:t>
            </a:r>
            <a:r>
              <a:rPr lang="hu-HU" b="1" dirty="0" smtClean="0"/>
              <a:t>rendezvénysorozattal két </a:t>
            </a:r>
            <a:r>
              <a:rPr lang="hu-HU" b="1" dirty="0"/>
              <a:t>színpadi műfajt </a:t>
            </a:r>
            <a:r>
              <a:rPr lang="hu-HU" b="1" dirty="0" smtClean="0"/>
              <a:t>terveztünk közelebb </a:t>
            </a:r>
            <a:r>
              <a:rPr lang="hu-HU" b="1" dirty="0"/>
              <a:t>hozni a nagyérdeműhöz. Ezek a prózai színház műfaja és a táncművészet, a színpadi mozgás, mint kifejező eszköz</a:t>
            </a:r>
            <a:r>
              <a:rPr lang="hu-HU" b="1" dirty="0" smtClean="0"/>
              <a:t>.</a:t>
            </a:r>
          </a:p>
          <a:p>
            <a:pPr algn="just"/>
            <a:r>
              <a:rPr lang="hu-HU" b="1" dirty="0" smtClean="0"/>
              <a:t>A </a:t>
            </a:r>
            <a:r>
              <a:rPr lang="hu-HU" b="1" dirty="0"/>
              <a:t>támogatási kérelem 2022. 02. </a:t>
            </a:r>
            <a:r>
              <a:rPr lang="hu-HU" b="1" dirty="0" smtClean="0"/>
              <a:t>16-án </a:t>
            </a:r>
            <a:r>
              <a:rPr lang="hu-HU" b="1" dirty="0"/>
              <a:t>benyújtásra került. Pályázatunkat </a:t>
            </a:r>
            <a:r>
              <a:rPr lang="hu-HU" b="1" dirty="0" smtClean="0"/>
              <a:t>elutasították forráshiány miatt</a:t>
            </a:r>
            <a:r>
              <a:rPr lang="hu-HU" b="1" dirty="0"/>
              <a:t>.</a:t>
            </a:r>
          </a:p>
          <a:p>
            <a:pPr marL="0" indent="0">
              <a:buNone/>
            </a:pPr>
            <a:endParaRPr lang="hu-HU" sz="2400" b="1" dirty="0" smtClean="0"/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56310"/>
            <a:ext cx="1486656" cy="900000"/>
          </a:xfrm>
          <a:prstGeom prst="rect">
            <a:avLst/>
          </a:prstGeom>
        </p:spPr>
      </p:pic>
      <p:pic>
        <p:nvPicPr>
          <p:cNvPr id="3074" name="Picture 2" descr="600 millióval támogatja a nyomtatott és online lapokat az NK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432" y="985792"/>
            <a:ext cx="2467345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BENYÚJTOTT, ELBÍRÁLT ÉS ELUTASÍTOTT TÁMOGATÁSI 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54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8" name="Tartalom helye 2"/>
          <p:cNvSpPr txBox="1">
            <a:spLocks/>
          </p:cNvSpPr>
          <p:nvPr/>
        </p:nvSpPr>
        <p:spPr>
          <a:xfrm>
            <a:off x="869692" y="1763488"/>
            <a:ext cx="11075277" cy="514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Járdaépítés a balatonfűzfői Városi Stadionban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9" name="Tartalom helye 2"/>
          <p:cNvSpPr txBox="1">
            <a:spLocks/>
          </p:cNvSpPr>
          <p:nvPr/>
        </p:nvSpPr>
        <p:spPr>
          <a:xfrm>
            <a:off x="869693" y="2887795"/>
            <a:ext cx="11075277" cy="31864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2.367.854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</a:t>
            </a:r>
            <a:r>
              <a:rPr lang="hu-HU" sz="2400" b="1" dirty="0"/>
              <a:t>: </a:t>
            </a:r>
            <a:r>
              <a:rPr lang="hu-HU" sz="2400" b="1" dirty="0" smtClean="0"/>
              <a:t>2.254.595,-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4.622.449,- </a:t>
            </a:r>
            <a:r>
              <a:rPr lang="hu-HU" sz="2400" b="1" dirty="0" smtClean="0"/>
              <a:t>Ft.</a:t>
            </a:r>
          </a:p>
          <a:p>
            <a:pPr marL="0" indent="0" algn="just">
              <a:buNone/>
            </a:pPr>
            <a:endParaRPr lang="hu-HU" sz="10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Városi </a:t>
            </a:r>
            <a:r>
              <a:rPr lang="hu-HU" sz="2000" b="1" dirty="0"/>
              <a:t>Stadionban található rekortán borítású sportpályához vezető járda </a:t>
            </a:r>
            <a:r>
              <a:rPr lang="hu-HU" sz="2000" b="1" dirty="0" smtClean="0"/>
              <a:t>kiépítésére került sor.</a:t>
            </a:r>
          </a:p>
          <a:p>
            <a:pPr algn="just"/>
            <a:r>
              <a:rPr lang="hu-HU" sz="2000" b="1" dirty="0" smtClean="0"/>
              <a:t>A </a:t>
            </a:r>
            <a:r>
              <a:rPr lang="hu-HU" sz="2000" b="1" dirty="0"/>
              <a:t>kivitelezési munkálatok </a:t>
            </a:r>
            <a:r>
              <a:rPr lang="hu-HU" sz="2000" b="1" dirty="0" smtClean="0"/>
              <a:t>2020. 05. 21. és 2021. 03. 25. </a:t>
            </a:r>
            <a:r>
              <a:rPr lang="hu-HU" sz="2000" b="1" dirty="0"/>
              <a:t>között zajlottak.</a:t>
            </a:r>
          </a:p>
        </p:txBody>
      </p:sp>
      <p:sp>
        <p:nvSpPr>
          <p:cNvPr id="11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TÁMOGATOTT, MEGVALÓSULT</a:t>
            </a:r>
            <a:br>
              <a:rPr lang="hu-HU" b="1" dirty="0">
                <a:solidFill>
                  <a:srgbClr val="54A021">
                    <a:lumMod val="75000"/>
                  </a:srgbClr>
                </a:solidFill>
              </a:rPr>
            </a:br>
            <a:r>
              <a:rPr lang="hu-HU" b="1" dirty="0" smtClean="0">
                <a:solidFill>
                  <a:srgbClr val="54A021">
                    <a:lumMod val="75000"/>
                  </a:srgbClr>
                </a:solidFill>
              </a:rPr>
              <a:t>PÁLYÁZATI </a:t>
            </a:r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" name="Kép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5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BENYÚJTÁSRA TERVEZETT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TÁMOGATÁSI </a:t>
            </a:r>
            <a:r>
              <a:rPr lang="hu-HU" b="1" dirty="0">
                <a:solidFill>
                  <a:schemeClr val="accent2">
                    <a:lumMod val="75000"/>
                  </a:schemeClr>
                </a:solidFill>
              </a:rPr>
              <a:t>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813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Közösségi kemence építése a balatonfűzfői Fűzfőfürdői Közösségi és Rendezvény Téren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igényelhető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12.426.650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4.454.390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16.881.040,- </a:t>
            </a:r>
            <a:r>
              <a:rPr lang="hu-HU" sz="2400" b="1" dirty="0" smtClean="0"/>
              <a:t>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Közösségi kemence kialakítása a közösségi ház udvarán.</a:t>
            </a:r>
          </a:p>
          <a:p>
            <a:pPr algn="just"/>
            <a:r>
              <a:rPr lang="hu-HU" sz="2000" b="1" dirty="0" smtClean="0"/>
              <a:t>A </a:t>
            </a:r>
            <a:r>
              <a:rPr lang="hu-HU" sz="2000" b="1" dirty="0" smtClean="0"/>
              <a:t>pályázat benyújtására és a projekt </a:t>
            </a:r>
            <a:r>
              <a:rPr lang="hu-HU" sz="2000" b="1" dirty="0" smtClean="0"/>
              <a:t>megvalósítására </a:t>
            </a:r>
            <a:r>
              <a:rPr lang="hu-HU" sz="2000" b="1" dirty="0" smtClean="0"/>
              <a:t>a 2022-2023. </a:t>
            </a:r>
            <a:r>
              <a:rPr lang="hu-HU" sz="2000" b="1" dirty="0" smtClean="0"/>
              <a:t>évben kerül sor.</a:t>
            </a:r>
            <a:endParaRPr lang="hu-HU" sz="20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2975155" y="5418137"/>
            <a:ext cx="6864350" cy="1439863"/>
            <a:chOff x="855" y="3966"/>
            <a:chExt cx="10809" cy="2268"/>
          </a:xfrm>
        </p:grpSpPr>
        <p:pic>
          <p:nvPicPr>
            <p:cNvPr id="9" name="Picture 3" descr="infoblokk_EMVA_3c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5" y="3966"/>
              <a:ext cx="5439" cy="2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4" descr="flag_yellow_high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2" y="4538"/>
              <a:ext cx="1698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" descr="szechenyi_2020_logo_allo_color_gradient_CMYK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5" y="4393"/>
              <a:ext cx="1417" cy="1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 descr="leader_nagy_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0" y="4478"/>
              <a:ext cx="1247" cy="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" descr="BBKK_HACS_logo_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2" y="4538"/>
              <a:ext cx="1037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2789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BENYÚJTÁSRA TERVEZETT</a:t>
            </a:r>
            <a:b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 smtClean="0">
                <a:solidFill>
                  <a:schemeClr val="accent2">
                    <a:lumMod val="75000"/>
                  </a:schemeClr>
                </a:solidFill>
              </a:rPr>
              <a:t>TÁMOGATÁSI </a:t>
            </a:r>
            <a:r>
              <a:rPr lang="hu-HU" b="1" dirty="0">
                <a:solidFill>
                  <a:schemeClr val="accent2">
                    <a:lumMod val="75000"/>
                  </a:schemeClr>
                </a:solidFill>
              </a:rPr>
              <a:t>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813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Minőségi programok a balatonfűzfői szépkorúak </a:t>
            </a:r>
            <a:r>
              <a:rPr lang="hu-HU" sz="2400" b="1" dirty="0" smtClean="0">
                <a:solidFill>
                  <a:srgbClr val="003399"/>
                </a:solidFill>
              </a:rPr>
              <a:t>számára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igényelhető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950.000,-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0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950.000,- </a:t>
            </a:r>
            <a:r>
              <a:rPr lang="hu-HU" sz="2400" b="1" dirty="0" smtClean="0"/>
              <a:t>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/>
              <a:t>Programok szervezése a balatonfűzfői nyugdíjasok </a:t>
            </a:r>
            <a:r>
              <a:rPr lang="hu-HU" sz="2000" b="1" dirty="0" err="1"/>
              <a:t>szabadidejének</a:t>
            </a:r>
            <a:r>
              <a:rPr lang="hu-HU" sz="2000" b="1" dirty="0"/>
              <a:t> </a:t>
            </a:r>
            <a:r>
              <a:rPr lang="hu-HU" sz="2000" b="1" dirty="0" smtClean="0"/>
              <a:t>színvonalas és </a:t>
            </a:r>
            <a:r>
              <a:rPr lang="hu-HU" sz="2000" b="1" dirty="0"/>
              <a:t>minőségi eltöltése érdekében. Színház és múzeumlátogatások</a:t>
            </a:r>
            <a:r>
              <a:rPr lang="hu-HU" sz="2000" b="1" dirty="0" smtClean="0"/>
              <a:t>.</a:t>
            </a:r>
          </a:p>
          <a:p>
            <a:pPr algn="just"/>
            <a:r>
              <a:rPr lang="hu-HU" sz="2000" b="1" dirty="0"/>
              <a:t>A pályázat benyújtására és a projekt megvalósítására a </a:t>
            </a:r>
            <a:r>
              <a:rPr lang="hu-HU" sz="2000" b="1" dirty="0" smtClean="0"/>
              <a:t>2022. </a:t>
            </a:r>
            <a:r>
              <a:rPr lang="hu-HU" sz="2000" b="1" dirty="0"/>
              <a:t>évben kerül sor.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14" name="Picture 2" descr="600 millióval támogatja a nyomtatott és online lapokat az NK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432" y="985792"/>
            <a:ext cx="2467345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18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1"/>
          <p:cNvSpPr>
            <a:spLocks noGrp="1"/>
          </p:cNvSpPr>
          <p:nvPr>
            <p:ph type="title"/>
          </p:nvPr>
        </p:nvSpPr>
        <p:spPr>
          <a:xfrm>
            <a:off x="1928359" y="425388"/>
            <a:ext cx="6088479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solidFill>
                  <a:schemeClr val="accent2">
                    <a:lumMod val="75000"/>
                  </a:schemeClr>
                </a:solidFill>
              </a:rPr>
              <a:t>BENYÚJTÁSRA TERVEZETT</a:t>
            </a:r>
            <a:br>
              <a:rPr lang="hu-H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hu-HU" b="1" dirty="0">
                <a:solidFill>
                  <a:schemeClr val="accent2">
                    <a:lumMod val="75000"/>
                  </a:schemeClr>
                </a:solidFill>
              </a:rPr>
              <a:t>TÁMOGATÁSI KÉRELMEK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7"/>
            <a:ext cx="11075277" cy="3091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Fűzfőfürdői Közösségi és Rendezvény Tér épületenergetikai </a:t>
            </a:r>
            <a:r>
              <a:rPr lang="hu-HU" sz="2400" b="1" dirty="0" smtClean="0">
                <a:solidFill>
                  <a:srgbClr val="003399"/>
                </a:solidFill>
              </a:rPr>
              <a:t>korszerűsítése</a:t>
            </a:r>
          </a:p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József Attila utca korszerűsítése</a:t>
            </a:r>
            <a:endParaRPr lang="hu-HU" sz="2400" b="1" dirty="0" smtClean="0">
              <a:solidFill>
                <a:srgbClr val="003399"/>
              </a:solidFill>
            </a:endParaRPr>
          </a:p>
          <a:p>
            <a:pPr marL="0" indent="0" algn="ctr">
              <a:buNone/>
            </a:pPr>
            <a:r>
              <a:rPr lang="hu-HU" sz="2400" b="1" dirty="0" smtClean="0">
                <a:solidFill>
                  <a:srgbClr val="003399"/>
                </a:solidFill>
              </a:rPr>
              <a:t>Horgászturisztikai </a:t>
            </a:r>
            <a:r>
              <a:rPr lang="hu-HU" sz="2400" b="1" dirty="0">
                <a:solidFill>
                  <a:srgbClr val="003399"/>
                </a:solidFill>
              </a:rPr>
              <a:t>szolgáltatások fejlesztése </a:t>
            </a:r>
            <a:r>
              <a:rPr lang="hu-HU" sz="2400" b="1" dirty="0" smtClean="0">
                <a:solidFill>
                  <a:srgbClr val="003399"/>
                </a:solidFill>
              </a:rPr>
              <a:t>Balatonfűzfőn - A </a:t>
            </a:r>
            <a:r>
              <a:rPr lang="hu-HU" sz="2400" b="1" dirty="0">
                <a:solidFill>
                  <a:srgbClr val="003399"/>
                </a:solidFill>
              </a:rPr>
              <a:t>tobruki csónakkikötő fejlesztése Balatonfűzfőn</a:t>
            </a:r>
          </a:p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Balaton Csillagvizsgáló élményközpontú </a:t>
            </a:r>
            <a:r>
              <a:rPr lang="hu-HU" sz="2400" b="1" dirty="0" smtClean="0">
                <a:solidFill>
                  <a:srgbClr val="003399"/>
                </a:solidFill>
              </a:rPr>
              <a:t>fejlesztése</a:t>
            </a:r>
          </a:p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Balatonfűzfőn a Fűzfőgyártelep és Tobruk városrészek csapadékvíz-elvezetésének </a:t>
            </a:r>
            <a:r>
              <a:rPr lang="hu-HU" sz="2400" b="1" dirty="0" smtClean="0">
                <a:solidFill>
                  <a:srgbClr val="003399"/>
                </a:solidFill>
              </a:rPr>
              <a:t>fejlesztése</a:t>
            </a:r>
            <a:endParaRPr lang="hu-HU" sz="2400" b="1" dirty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2" y="5241849"/>
            <a:ext cx="11075277" cy="8122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A pályázati projektek </a:t>
            </a:r>
            <a:r>
              <a:rPr lang="hu-HU" sz="2000" b="1" dirty="0" smtClean="0"/>
              <a:t>jelenleg előkészítés és kidolgozás alatt állnak.</a:t>
            </a:r>
            <a:endParaRPr lang="hu-HU" sz="20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871" y="362900"/>
            <a:ext cx="4178098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09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6" name="Tartalom helye 2"/>
          <p:cNvSpPr txBox="1">
            <a:spLocks/>
          </p:cNvSpPr>
          <p:nvPr/>
        </p:nvSpPr>
        <p:spPr>
          <a:xfrm>
            <a:off x="935008" y="454843"/>
            <a:ext cx="5113096" cy="56431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hu-HU" sz="2400" b="1" dirty="0" smtClean="0"/>
              <a:t>Támogatott, megvalósult pályázati projektek</a:t>
            </a:r>
          </a:p>
          <a:p>
            <a:pPr marL="0" indent="0">
              <a:spcBef>
                <a:spcPts val="0"/>
              </a:spcBef>
              <a:buNone/>
            </a:pPr>
            <a:r>
              <a:rPr lang="hu-HU" sz="2400" b="1" dirty="0" smtClean="0"/>
              <a:t>DARABSZÁMA</a:t>
            </a:r>
            <a:r>
              <a:rPr lang="hu-HU" sz="2400" b="1" dirty="0" smtClean="0"/>
              <a:t>, ÉRTÉKE:</a:t>
            </a:r>
          </a:p>
          <a:p>
            <a:pPr marL="0" indent="0">
              <a:buNone/>
            </a:pPr>
            <a:endParaRPr lang="hu-HU" sz="2400" b="1" dirty="0"/>
          </a:p>
          <a:p>
            <a:pPr marL="0" indent="0">
              <a:spcBef>
                <a:spcPts val="0"/>
              </a:spcBef>
              <a:buNone/>
            </a:pPr>
            <a:r>
              <a:rPr lang="hu-HU" sz="2400" b="1" dirty="0" smtClean="0"/>
              <a:t>Megvalósítás alatt álló pályázati projektek</a:t>
            </a:r>
          </a:p>
          <a:p>
            <a:pPr marL="0" indent="0">
              <a:spcBef>
                <a:spcPts val="0"/>
              </a:spcBef>
              <a:buNone/>
            </a:pPr>
            <a:r>
              <a:rPr lang="hu-HU" sz="2400" b="1" dirty="0"/>
              <a:t>DARABSZÁMA</a:t>
            </a:r>
            <a:r>
              <a:rPr lang="hu-HU" sz="2400" b="1" dirty="0"/>
              <a:t>, ÉRTÉKE:</a:t>
            </a:r>
          </a:p>
          <a:p>
            <a:pPr marL="0" indent="0">
              <a:buNone/>
            </a:pPr>
            <a:endParaRPr lang="hu-HU" sz="2400" b="1" dirty="0" smtClean="0"/>
          </a:p>
          <a:p>
            <a:pPr marL="0" indent="0">
              <a:buNone/>
            </a:pPr>
            <a:r>
              <a:rPr lang="hu-HU" sz="2400" b="1" dirty="0" smtClean="0"/>
              <a:t>Benyújtott</a:t>
            </a:r>
            <a:r>
              <a:rPr lang="hu-HU" sz="2400" b="1" dirty="0" smtClean="0"/>
              <a:t> </a:t>
            </a:r>
            <a:r>
              <a:rPr lang="hu-HU" sz="2400" b="1" dirty="0" smtClean="0"/>
              <a:t>támogatási kérelmek DARABSZÁMA, ÉRTÉKE:</a:t>
            </a:r>
            <a:endParaRPr lang="hu-HU" sz="2400" b="1" dirty="0"/>
          </a:p>
          <a:p>
            <a:pPr marL="0" indent="0">
              <a:buNone/>
            </a:pPr>
            <a:endParaRPr lang="hu-HU" sz="2400" b="1" dirty="0" smtClean="0"/>
          </a:p>
          <a:p>
            <a:pPr marL="0" indent="0">
              <a:buNone/>
            </a:pPr>
            <a:r>
              <a:rPr lang="hu-HU" sz="2400" b="1" dirty="0" smtClean="0"/>
              <a:t>Benyújtásra tervezett támogatási kérelmek DARABSZÁMA, ÉRTÉKE:</a:t>
            </a:r>
          </a:p>
        </p:txBody>
      </p:sp>
      <p:sp>
        <p:nvSpPr>
          <p:cNvPr id="7" name="Tartalom helye 2"/>
          <p:cNvSpPr txBox="1">
            <a:spLocks/>
          </p:cNvSpPr>
          <p:nvPr/>
        </p:nvSpPr>
        <p:spPr>
          <a:xfrm>
            <a:off x="6048104" y="454843"/>
            <a:ext cx="4284616" cy="61917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1200"/>
              </a:spcBef>
              <a:buNone/>
            </a:pPr>
            <a:r>
              <a:rPr lang="hu-HU" sz="2400" b="1" dirty="0" smtClean="0"/>
              <a:t>15 </a:t>
            </a:r>
            <a:r>
              <a:rPr lang="hu-HU" sz="2400" b="1" dirty="0" smtClean="0"/>
              <a:t>DB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 smtClean="0"/>
              <a:t>BRUTTÓ </a:t>
            </a:r>
            <a:r>
              <a:rPr lang="hu-HU" sz="2400" b="1" dirty="0" smtClean="0"/>
              <a:t>249.884.781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spcBef>
                <a:spcPts val="0"/>
              </a:spcBef>
              <a:buNone/>
            </a:pPr>
            <a:endParaRPr lang="hu-HU" sz="2400" b="1" dirty="0" smtClean="0"/>
          </a:p>
          <a:p>
            <a:pPr marL="0" indent="0" algn="ctr">
              <a:spcBef>
                <a:spcPts val="3600"/>
              </a:spcBef>
              <a:buNone/>
            </a:pPr>
            <a:r>
              <a:rPr lang="hu-HU" sz="2400" b="1" dirty="0" smtClean="0"/>
              <a:t> </a:t>
            </a:r>
            <a:r>
              <a:rPr lang="hu-HU" sz="2400" b="1" dirty="0" smtClean="0"/>
              <a:t>13 </a:t>
            </a:r>
            <a:r>
              <a:rPr lang="hu-HU" sz="2400" b="1" dirty="0" smtClean="0"/>
              <a:t>DB</a:t>
            </a:r>
            <a:endParaRPr lang="hu-HU" sz="2400" b="1" dirty="0"/>
          </a:p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 smtClean="0"/>
              <a:t>BRUTTÓ 289.992.210,- </a:t>
            </a:r>
            <a:r>
              <a:rPr lang="hu-HU" sz="2400" b="1" dirty="0"/>
              <a:t>Ft</a:t>
            </a:r>
          </a:p>
          <a:p>
            <a:pPr marL="0" indent="0" algn="ctr">
              <a:spcBef>
                <a:spcPts val="0"/>
              </a:spcBef>
              <a:buNone/>
            </a:pPr>
            <a:endParaRPr lang="hu-HU" sz="2400" b="1" dirty="0" smtClean="0"/>
          </a:p>
          <a:p>
            <a:pPr marL="0" indent="0" algn="ctr">
              <a:spcBef>
                <a:spcPts val="0"/>
              </a:spcBef>
              <a:buNone/>
            </a:pPr>
            <a:endParaRPr lang="hu-HU" sz="2400" b="1" dirty="0" smtClean="0"/>
          </a:p>
          <a:p>
            <a:pPr marL="0" indent="0" algn="ctr">
              <a:spcBef>
                <a:spcPts val="0"/>
              </a:spcBef>
              <a:buNone/>
            </a:pPr>
            <a:endParaRPr lang="hu-HU" sz="2400" b="1" dirty="0"/>
          </a:p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 smtClean="0"/>
              <a:t>10 </a:t>
            </a:r>
            <a:r>
              <a:rPr lang="hu-HU" sz="2400" b="1" dirty="0" smtClean="0"/>
              <a:t>DB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/>
              <a:t>BRUTTÓ </a:t>
            </a:r>
            <a:r>
              <a:rPr lang="hu-HU" sz="2400" b="1" dirty="0" smtClean="0"/>
              <a:t>196.950.252,- </a:t>
            </a:r>
            <a:r>
              <a:rPr lang="hu-HU" sz="2400" b="1" dirty="0" smtClean="0"/>
              <a:t>Ft</a:t>
            </a:r>
          </a:p>
          <a:p>
            <a:pPr marL="0" indent="0" algn="ctr">
              <a:spcBef>
                <a:spcPts val="0"/>
              </a:spcBef>
              <a:buNone/>
            </a:pPr>
            <a:endParaRPr lang="hu-HU" sz="2400" b="1" dirty="0"/>
          </a:p>
          <a:p>
            <a:pPr marL="0" indent="0" algn="ctr">
              <a:spcBef>
                <a:spcPts val="3000"/>
              </a:spcBef>
              <a:buNone/>
            </a:pPr>
            <a:r>
              <a:rPr lang="hu-HU" sz="2400" b="1" dirty="0" smtClean="0"/>
              <a:t>7 </a:t>
            </a:r>
            <a:r>
              <a:rPr lang="hu-HU" sz="2400" b="1" dirty="0" smtClean="0"/>
              <a:t>DB</a:t>
            </a:r>
            <a:endParaRPr lang="hu-HU" sz="2400" b="1" dirty="0"/>
          </a:p>
          <a:p>
            <a:pPr marL="0" indent="0" algn="ctr">
              <a:spcBef>
                <a:spcPts val="0"/>
              </a:spcBef>
              <a:buNone/>
            </a:pPr>
            <a:r>
              <a:rPr lang="hu-HU" sz="2400" b="1" dirty="0"/>
              <a:t>BRUTTÓ </a:t>
            </a:r>
            <a:r>
              <a:rPr lang="hu-HU" sz="2400" b="1" dirty="0" smtClean="0"/>
              <a:t>17.831.040,- </a:t>
            </a:r>
            <a:r>
              <a:rPr lang="hu-HU" sz="2400" b="1" dirty="0"/>
              <a:t>Ft</a:t>
            </a:r>
          </a:p>
          <a:p>
            <a:pPr marL="0" indent="0">
              <a:buNone/>
            </a:pPr>
            <a:endParaRPr lang="hu-HU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45411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775733" y="481036"/>
            <a:ext cx="5148700" cy="748937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 smtClean="0">
                <a:solidFill>
                  <a:schemeClr val="accent2">
                    <a:lumMod val="75000"/>
                  </a:schemeClr>
                </a:solidFill>
              </a:rPr>
              <a:t>Köszönöm a figyelmüket!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Cím 1"/>
          <p:cNvSpPr txBox="1">
            <a:spLocks/>
          </p:cNvSpPr>
          <p:nvPr/>
        </p:nvSpPr>
        <p:spPr>
          <a:xfrm>
            <a:off x="3090902" y="3246446"/>
            <a:ext cx="6518364" cy="10434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hu-HU" sz="2800" b="1" dirty="0" smtClean="0">
                <a:solidFill>
                  <a:schemeClr val="tx1"/>
                </a:solidFill>
              </a:rPr>
              <a:t>Balatonfűzfő Város Önkormányzata</a:t>
            </a:r>
          </a:p>
          <a:p>
            <a:pPr algn="ctr"/>
            <a:r>
              <a:rPr lang="hu-HU" sz="2800" dirty="0" smtClean="0">
                <a:solidFill>
                  <a:schemeClr val="tx1"/>
                </a:solidFill>
              </a:rPr>
              <a:t>8184 Balatonfűzfő, Nike körút 1.</a:t>
            </a:r>
          </a:p>
        </p:txBody>
      </p:sp>
      <p:sp>
        <p:nvSpPr>
          <p:cNvPr id="6" name="Téglalap 5"/>
          <p:cNvSpPr/>
          <p:nvPr/>
        </p:nvSpPr>
        <p:spPr>
          <a:xfrm>
            <a:off x="1858639" y="5016264"/>
            <a:ext cx="8982891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hu-HU" sz="3600" b="1" dirty="0" smtClean="0">
                <a:solidFill>
                  <a:srgbClr val="00206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Tengernyi lehetőség a Balaton csúcsán!</a:t>
            </a:r>
            <a:endParaRPr lang="hu-HU" sz="3600" dirty="0">
              <a:solidFill>
                <a:srgbClr val="002060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073" y="1482131"/>
            <a:ext cx="1128021" cy="1260000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3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sp>
        <p:nvSpPr>
          <p:cNvPr id="6" name="Tartalom helye 2"/>
          <p:cNvSpPr txBox="1">
            <a:spLocks/>
          </p:cNvSpPr>
          <p:nvPr/>
        </p:nvSpPr>
        <p:spPr>
          <a:xfrm>
            <a:off x="869692" y="1763487"/>
            <a:ext cx="11075277" cy="5225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>
                <a:solidFill>
                  <a:srgbClr val="003399"/>
                </a:solidFill>
              </a:rPr>
              <a:t>A balatonfűzfői temető környezetének megújítása</a:t>
            </a:r>
          </a:p>
        </p:txBody>
      </p:sp>
      <p:sp>
        <p:nvSpPr>
          <p:cNvPr id="7" name="Tartalom helye 2"/>
          <p:cNvSpPr txBox="1">
            <a:spLocks/>
          </p:cNvSpPr>
          <p:nvPr/>
        </p:nvSpPr>
        <p:spPr>
          <a:xfrm>
            <a:off x="869693" y="2887794"/>
            <a:ext cx="11075277" cy="38526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5.000.000,-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</a:t>
            </a:r>
            <a:r>
              <a:rPr lang="hu-HU" sz="2400" b="1" dirty="0"/>
              <a:t>: </a:t>
            </a:r>
            <a:r>
              <a:rPr lang="hu-HU" sz="2400" b="1" dirty="0" smtClean="0"/>
              <a:t>3.971.661,-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8.971.661,- Ft.</a:t>
            </a:r>
          </a:p>
          <a:p>
            <a:pPr algn="just"/>
            <a:r>
              <a:rPr lang="hu-HU" sz="1600" b="1" dirty="0"/>
              <a:t>Projekt tartalma: </a:t>
            </a:r>
            <a:r>
              <a:rPr lang="hu-HU" sz="1600" b="1" dirty="0" smtClean="0"/>
              <a:t>549 </a:t>
            </a:r>
            <a:r>
              <a:rPr lang="hu-HU" sz="1600" b="1" dirty="0"/>
              <a:t>m2, 170 méter hosszú, 1,5, illetve 3 méter széles új, térkő burkolatú közlekedési út és csomópont épült, valamint többcélú terek létesültek, úgymint 46 m2, 7 db térkő burkolatú hulladékgyűjtő placc és 7 db kavics burkolatú, sármentes vízvételi hely, továbbá a ravatalozónál a harangláb és a kolumbárium közötti 35 m2-nyi terület akadálymentesítése valósult meg </a:t>
            </a:r>
            <a:r>
              <a:rPr lang="hu-HU" sz="1600" b="1" dirty="0" smtClean="0"/>
              <a:t>térkőburkolattal.</a:t>
            </a:r>
          </a:p>
          <a:p>
            <a:pPr algn="just"/>
            <a:r>
              <a:rPr lang="hu-HU" sz="1600" b="1" dirty="0"/>
              <a:t>A kivitelezési munkálatok 2020. 05. 21. és 2021. </a:t>
            </a:r>
            <a:r>
              <a:rPr lang="hu-HU" sz="1600" b="1" dirty="0" smtClean="0"/>
              <a:t>05. 17. </a:t>
            </a:r>
            <a:r>
              <a:rPr lang="hu-HU" sz="1600" b="1" dirty="0"/>
              <a:t>között zajlottak.</a:t>
            </a:r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TÁMOGATOTT, MEGVALÓSULT</a:t>
            </a:r>
            <a:br>
              <a:rPr lang="hu-HU" b="1" dirty="0">
                <a:solidFill>
                  <a:srgbClr val="54A021">
                    <a:lumMod val="75000"/>
                  </a:srgbClr>
                </a:solidFill>
              </a:rPr>
            </a:br>
            <a:r>
              <a:rPr lang="hu-HU" b="1" dirty="0" smtClean="0">
                <a:solidFill>
                  <a:srgbClr val="54A021">
                    <a:lumMod val="75000"/>
                  </a:srgbClr>
                </a:solidFill>
              </a:rPr>
              <a:t>PÁLYÁZATI </a:t>
            </a:r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18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TÁMOGATOTT, MEGVALÓSULT</a:t>
            </a:r>
            <a:br>
              <a:rPr lang="hu-HU" b="1" dirty="0">
                <a:solidFill>
                  <a:srgbClr val="54A021">
                    <a:lumMod val="75000"/>
                  </a:srgbClr>
                </a:solidFill>
              </a:rPr>
            </a:br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PÁLYÁZATI 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8"/>
            <a:ext cx="11075277" cy="6279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Zombor utca felújítása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29.999.998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1.705.552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31.705.550,- Ft.</a:t>
            </a:r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Fűzfőfürdő városrészben található Zombor </a:t>
            </a:r>
            <a:r>
              <a:rPr lang="hu-HU" sz="2000" b="1" dirty="0"/>
              <a:t>utca összesen 820 méter hosszú szakaszának felújítása </a:t>
            </a:r>
            <a:r>
              <a:rPr lang="hu-HU" sz="2000" b="1" dirty="0" smtClean="0"/>
              <a:t>valósult meg.</a:t>
            </a:r>
          </a:p>
          <a:p>
            <a:pPr algn="just"/>
            <a:r>
              <a:rPr lang="hu-HU" sz="2000" b="1" dirty="0"/>
              <a:t>A kivitelezési munkálatok 2021. </a:t>
            </a:r>
            <a:r>
              <a:rPr lang="hu-HU" sz="2000" b="1" dirty="0" smtClean="0"/>
              <a:t>04. 29. </a:t>
            </a:r>
            <a:r>
              <a:rPr lang="hu-HU" sz="2000" b="1" dirty="0"/>
              <a:t>és 2021. </a:t>
            </a:r>
            <a:r>
              <a:rPr lang="hu-HU" sz="2000" b="1" dirty="0" smtClean="0"/>
              <a:t>06. 24. </a:t>
            </a:r>
            <a:r>
              <a:rPr lang="hu-HU" sz="2000" b="1" dirty="0"/>
              <a:t>között zajlottak.</a:t>
            </a:r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65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TÁMOGATOTT, MEGVALÓSULT</a:t>
            </a:r>
            <a:br>
              <a:rPr lang="hu-HU" b="1" dirty="0">
                <a:solidFill>
                  <a:srgbClr val="54A021">
                    <a:lumMod val="75000"/>
                  </a:srgbClr>
                </a:solidFill>
              </a:rPr>
            </a:br>
            <a:r>
              <a:rPr lang="hu-HU" b="1" dirty="0" smtClean="0">
                <a:solidFill>
                  <a:srgbClr val="54A021">
                    <a:lumMod val="75000"/>
                  </a:srgbClr>
                </a:solidFill>
              </a:rPr>
              <a:t>PÁLYÁZATI </a:t>
            </a:r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7"/>
            <a:ext cx="11075277" cy="8965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Szivárvány Óvoda és Bölcsőde tobruki feladatellátási helyének fejlesztése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29.632.470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9.877.490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39.509.960,- </a:t>
            </a:r>
            <a:r>
              <a:rPr lang="hu-HU" sz="2400" b="1" dirty="0" smtClean="0"/>
              <a:t>Ft.</a:t>
            </a:r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 Radnóti utcai óvoda fejlesztése a lapostető </a:t>
            </a:r>
            <a:r>
              <a:rPr lang="hu-HU" sz="2000" b="1" dirty="0"/>
              <a:t>új víz- és </a:t>
            </a:r>
            <a:r>
              <a:rPr lang="hu-HU" sz="2000" b="1" dirty="0" smtClean="0"/>
              <a:t>hőszigetelésével, a külső </a:t>
            </a:r>
            <a:r>
              <a:rPr lang="hu-HU" sz="2000" b="1" dirty="0"/>
              <a:t>nyílászárók </a:t>
            </a:r>
            <a:r>
              <a:rPr lang="hu-HU" sz="2000" b="1" dirty="0" smtClean="0"/>
              <a:t>cseréjével és a </a:t>
            </a:r>
            <a:r>
              <a:rPr lang="hu-HU" sz="2000" b="1" dirty="0"/>
              <a:t>belső helyiségek </a:t>
            </a:r>
            <a:r>
              <a:rPr lang="hu-HU" sz="2000" b="1" dirty="0" smtClean="0"/>
              <a:t>felújításával.</a:t>
            </a:r>
          </a:p>
          <a:p>
            <a:pPr algn="just"/>
            <a:r>
              <a:rPr lang="hu-HU" sz="2000" b="1" dirty="0"/>
              <a:t>A kivitelezési munkálatok 2021. 06. 07. és </a:t>
            </a:r>
            <a:r>
              <a:rPr lang="hu-HU" sz="2000" b="1" dirty="0" smtClean="0"/>
              <a:t>2021. 09. </a:t>
            </a:r>
            <a:r>
              <a:rPr lang="hu-HU" sz="2000" b="1" dirty="0" smtClean="0"/>
              <a:t>29. </a:t>
            </a:r>
            <a:r>
              <a:rPr lang="hu-HU" sz="2000" b="1" dirty="0"/>
              <a:t>között </a:t>
            </a:r>
            <a:r>
              <a:rPr lang="hu-HU" sz="2000" b="1" dirty="0" smtClean="0"/>
              <a:t>zajlottak.</a:t>
            </a:r>
            <a:endParaRPr lang="hu-HU" sz="2000" b="1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2050" name="Picture 2" descr="2021.07.06. – Dunabogdány Önkormányz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8377" y="465909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433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 txBox="1">
            <a:spLocks/>
          </p:cNvSpPr>
          <p:nvPr/>
        </p:nvSpPr>
        <p:spPr>
          <a:xfrm>
            <a:off x="869692" y="1763488"/>
            <a:ext cx="11075277" cy="539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Fásítás Balatonfűzfőn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0,- 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/>
              <a:t>0</a:t>
            </a:r>
            <a:r>
              <a:rPr lang="hu-HU" sz="2400" b="1" dirty="0" smtClean="0"/>
              <a:t>,- 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0,- Ft.</a:t>
            </a:r>
          </a:p>
          <a:p>
            <a:pPr marL="0" indent="0" algn="ctr">
              <a:buNone/>
            </a:pPr>
            <a:endParaRPr lang="hu-HU" sz="800" b="1" dirty="0" smtClean="0"/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30 </a:t>
            </a:r>
            <a:r>
              <a:rPr lang="hu-HU" sz="2000" b="1" dirty="0"/>
              <a:t>db korai </a:t>
            </a:r>
            <a:r>
              <a:rPr lang="hu-HU" sz="2000" b="1" dirty="0" smtClean="0"/>
              <a:t>juhar ültetésére kerül sor 2021 őszén, a Tobruk Strandon és a József Attila utcában.</a:t>
            </a:r>
          </a:p>
          <a:p>
            <a:pPr algn="just"/>
            <a:r>
              <a:rPr lang="hu-HU" sz="2000" b="1" dirty="0" smtClean="0"/>
              <a:t>A projekt megvalósítására 2021. </a:t>
            </a:r>
            <a:r>
              <a:rPr lang="hu-HU" sz="2000" b="1" dirty="0" smtClean="0"/>
              <a:t>10. 05-én került sor.</a:t>
            </a:r>
            <a:endParaRPr lang="hu-HU" sz="2000" b="1" dirty="0"/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015" y="465909"/>
            <a:ext cx="2034362" cy="1440000"/>
          </a:xfrm>
          <a:prstGeom prst="rect">
            <a:avLst/>
          </a:prstGeom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TÁMOGATOTT, MEGVALÓSULT</a:t>
            </a:r>
            <a:br>
              <a:rPr lang="hu-HU" b="1" dirty="0">
                <a:solidFill>
                  <a:srgbClr val="54A021">
                    <a:lumMod val="75000"/>
                  </a:srgbClr>
                </a:solidFill>
              </a:rPr>
            </a:br>
            <a:r>
              <a:rPr lang="hu-HU" b="1" dirty="0" smtClean="0">
                <a:solidFill>
                  <a:srgbClr val="54A021">
                    <a:lumMod val="75000"/>
                  </a:srgbClr>
                </a:solidFill>
              </a:rPr>
              <a:t>PÁLYÁZATI </a:t>
            </a:r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69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rtalom helye 2"/>
          <p:cNvSpPr txBox="1">
            <a:spLocks/>
          </p:cNvSpPr>
          <p:nvPr/>
        </p:nvSpPr>
        <p:spPr>
          <a:xfrm>
            <a:off x="869692" y="1763487"/>
            <a:ext cx="11075277" cy="8965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>
                <a:solidFill>
                  <a:srgbClr val="003399"/>
                </a:solidFill>
              </a:rPr>
              <a:t>A balatonfűzfői Szivárvány Óvoda és Bölcsőde Árpád utcai telephelyének fejlesztése</a:t>
            </a:r>
            <a:endParaRPr lang="hu-HU" sz="2400" b="1" dirty="0" smtClean="0">
              <a:solidFill>
                <a:srgbClr val="003399"/>
              </a:solidFill>
            </a:endParaRPr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869693" y="2887795"/>
            <a:ext cx="11075277" cy="3163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hu-HU" sz="2400" b="1" dirty="0" smtClean="0"/>
              <a:t>Az igényelt támogatás összege</a:t>
            </a:r>
            <a:r>
              <a:rPr lang="hu-HU" sz="2400" b="1" dirty="0"/>
              <a:t>: </a:t>
            </a:r>
            <a:r>
              <a:rPr lang="hu-HU" sz="2400" b="1" dirty="0" smtClean="0"/>
              <a:t>48.290.110</a:t>
            </a:r>
            <a:r>
              <a:rPr lang="hu-HU" sz="2400" b="1" dirty="0"/>
              <a:t>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Saját forrás összege: </a:t>
            </a:r>
            <a:r>
              <a:rPr lang="hu-HU" sz="2400" b="1" dirty="0" smtClean="0"/>
              <a:t>0,- </a:t>
            </a:r>
            <a:r>
              <a:rPr lang="hu-HU" sz="2400" b="1" dirty="0" smtClean="0"/>
              <a:t>Ft</a:t>
            </a:r>
          </a:p>
          <a:p>
            <a:pPr marL="0" indent="0" algn="ctr">
              <a:buNone/>
            </a:pPr>
            <a:r>
              <a:rPr lang="hu-HU" sz="2400" b="1" dirty="0" smtClean="0"/>
              <a:t>A fejlesztés pénzigénye</a:t>
            </a:r>
            <a:r>
              <a:rPr lang="hu-HU" sz="2400" b="1" dirty="0"/>
              <a:t>: </a:t>
            </a:r>
            <a:r>
              <a:rPr lang="hu-HU" sz="2400" b="1" dirty="0" smtClean="0"/>
              <a:t>48.290.110</a:t>
            </a:r>
            <a:r>
              <a:rPr lang="hu-HU" sz="2400" b="1" dirty="0"/>
              <a:t>,- </a:t>
            </a:r>
            <a:r>
              <a:rPr lang="hu-HU" sz="2400" b="1" dirty="0" smtClean="0"/>
              <a:t>Ft.</a:t>
            </a:r>
          </a:p>
          <a:p>
            <a:pPr algn="just"/>
            <a:r>
              <a:rPr lang="hu-HU" sz="2000" b="1" dirty="0" smtClean="0"/>
              <a:t>Projekt </a:t>
            </a:r>
            <a:r>
              <a:rPr lang="hu-HU" sz="2000" b="1" dirty="0"/>
              <a:t>tartalma: </a:t>
            </a:r>
            <a:r>
              <a:rPr lang="hu-HU" sz="2000" b="1" dirty="0" smtClean="0"/>
              <a:t>Az Árpád utcai óvoda </a:t>
            </a:r>
            <a:r>
              <a:rPr lang="hu-HU" sz="2000" b="1" dirty="0"/>
              <a:t>fejlesztése a külső nyílászárók cseréjével, a csoportszobák </a:t>
            </a:r>
            <a:r>
              <a:rPr lang="hu-HU" sz="2000" b="1" dirty="0" smtClean="0"/>
              <a:t>felújításával</a:t>
            </a:r>
            <a:r>
              <a:rPr lang="hu-HU" sz="2000" b="1" dirty="0"/>
              <a:t>, a bejárat fizikai akadálymentesítésével és új óvodai eszközök, feleszerelések beszerzésével</a:t>
            </a:r>
            <a:r>
              <a:rPr lang="hu-HU" sz="2000" b="1" dirty="0" smtClean="0"/>
              <a:t>.</a:t>
            </a:r>
          </a:p>
          <a:p>
            <a:pPr algn="just"/>
            <a:r>
              <a:rPr lang="hu-HU" sz="2000" b="1" dirty="0" smtClean="0"/>
              <a:t>Az eszközbeszerzés megvalósult. A kivitelezési munkálatok 2021. 06. 07. </a:t>
            </a:r>
            <a:r>
              <a:rPr lang="hu-HU" sz="2000" b="1" dirty="0"/>
              <a:t>és </a:t>
            </a:r>
            <a:r>
              <a:rPr lang="hu-HU" sz="2000" b="1" dirty="0" smtClean="0"/>
              <a:t>2021. </a:t>
            </a:r>
            <a:r>
              <a:rPr lang="hu-HU" sz="2000" b="1" dirty="0" smtClean="0"/>
              <a:t>10. 27. </a:t>
            </a:r>
            <a:r>
              <a:rPr lang="hu-HU" sz="2000" b="1" dirty="0" smtClean="0"/>
              <a:t>között </a:t>
            </a:r>
            <a:r>
              <a:rPr lang="hu-HU" sz="2000" b="1" dirty="0" smtClean="0"/>
              <a:t>zajlottak.</a:t>
            </a:r>
            <a:endParaRPr lang="hu-HU" sz="2000" b="1" dirty="0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03" y="5647997"/>
            <a:ext cx="1486656" cy="900000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045" y="465909"/>
            <a:ext cx="1391924" cy="1440000"/>
          </a:xfrm>
          <a:prstGeom prst="rect">
            <a:avLst/>
          </a:prstGeom>
        </p:spPr>
      </p:pic>
      <p:sp>
        <p:nvSpPr>
          <p:cNvPr id="10" name="Cím 1"/>
          <p:cNvSpPr>
            <a:spLocks noGrp="1"/>
          </p:cNvSpPr>
          <p:nvPr>
            <p:ph type="title"/>
          </p:nvPr>
        </p:nvSpPr>
        <p:spPr>
          <a:xfrm>
            <a:off x="1306287" y="465909"/>
            <a:ext cx="10202090" cy="1135025"/>
          </a:xfrm>
        </p:spPr>
        <p:txBody>
          <a:bodyPr>
            <a:normAutofit fontScale="90000"/>
          </a:bodyPr>
          <a:lstStyle/>
          <a:p>
            <a:pPr algn="ctr"/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TÁMOGATOTT, MEGVALÓSULT</a:t>
            </a:r>
            <a:br>
              <a:rPr lang="hu-HU" b="1" dirty="0">
                <a:solidFill>
                  <a:srgbClr val="54A021">
                    <a:lumMod val="75000"/>
                  </a:srgbClr>
                </a:solidFill>
              </a:rPr>
            </a:br>
            <a:r>
              <a:rPr lang="hu-HU" b="1" dirty="0" smtClean="0">
                <a:solidFill>
                  <a:srgbClr val="54A021">
                    <a:lumMod val="75000"/>
                  </a:srgbClr>
                </a:solidFill>
              </a:rPr>
              <a:t>PÁLYÁZATI </a:t>
            </a:r>
            <a:r>
              <a:rPr lang="hu-HU" b="1" dirty="0">
                <a:solidFill>
                  <a:srgbClr val="54A021">
                    <a:lumMod val="75000"/>
                  </a:srgbClr>
                </a:solidFill>
              </a:rPr>
              <a:t>PROJEKTEK</a:t>
            </a:r>
            <a:endParaRPr lang="hu-H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05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zet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2505</TotalTime>
  <Words>3061</Words>
  <Application>Microsoft Office PowerPoint</Application>
  <PresentationFormat>Szélesvásznú</PresentationFormat>
  <Paragraphs>341</Paragraphs>
  <Slides>44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44</vt:i4>
      </vt:variant>
    </vt:vector>
  </HeadingPairs>
  <TitlesOfParts>
    <vt:vector size="51" baseType="lpstr">
      <vt:lpstr>Arial</vt:lpstr>
      <vt:lpstr>Calibri</vt:lpstr>
      <vt:lpstr>Times New Roman</vt:lpstr>
      <vt:lpstr>Trebuchet MS</vt:lpstr>
      <vt:lpstr>Verdana</vt:lpstr>
      <vt:lpstr>Wingdings 3</vt:lpstr>
      <vt:lpstr>Fazetta</vt:lpstr>
      <vt:lpstr>Projektek Balatonfűzfőn 2021</vt:lpstr>
      <vt:lpstr>TÁMOGATOTT, MEGVALÓSULT PÁLYÁZATI PROJEKTEK</vt:lpstr>
      <vt:lpstr>TÁMOGATOTT, MEGVALÓSULT PÁLYÁZATI PROJEKTEK</vt:lpstr>
      <vt:lpstr>TÁMOGATOTT, MEGVALÓSULT PÁLYÁZATI PROJEKTEK</vt:lpstr>
      <vt:lpstr>TÁMOGATOTT, MEGVALÓSULT PÁLYÁZATI PROJEKTEK</vt:lpstr>
      <vt:lpstr>TÁMOGATOTT, MEGVALÓSULT PÁLYÁZATI PROJEKTEK</vt:lpstr>
      <vt:lpstr>TÁMOGATOTT, MEGVALÓSULT PÁLYÁZATI PROJEKTEK</vt:lpstr>
      <vt:lpstr>TÁMOGATOTT, MEGVALÓSULT PÁLYÁZATI PROJEKTEK</vt:lpstr>
      <vt:lpstr>TÁMOGATOTT, MEGVALÓSULT PÁLYÁZATI PROJEKTEK</vt:lpstr>
      <vt:lpstr>TÁMOGATOTT, MEGVALÓSULT PÁLYÁZATI PROJEKTEK</vt:lpstr>
      <vt:lpstr>TÁMOGATOTT, MEGVALÓSULT PÁLYÁZATI PROJEKTEK</vt:lpstr>
      <vt:lpstr>TÁMOGATOTT, MEGVALÓSULT PÁLYÁZATI PROJEKTEK</vt:lpstr>
      <vt:lpstr>PowerPoint-bemutató</vt:lpstr>
      <vt:lpstr>PowerPoint-bemutató</vt:lpstr>
      <vt:lpstr>PowerPoint-bemutató</vt:lpstr>
      <vt:lpstr>PowerPoint-bemutató</vt:lpstr>
      <vt:lpstr>MEGVALÓSÍTÁS ALATT ÁLLÓ PÁLYÁZATI PROJEKTEK</vt:lpstr>
      <vt:lpstr>MEGVALÓSÍTÁS ALATT ÁLLÓ PÁLYÁZATI PROJEKTEK</vt:lpstr>
      <vt:lpstr>MEGVALÓSÍTÁS ALATT ÁLLÓ PÁLYÁZATI PROJEKTEK</vt:lpstr>
      <vt:lpstr>MEGVALÓSÍTÁS ALATT ÁLLÓ PÁLYÁZATI PROJEKTEK</vt:lpstr>
      <vt:lpstr>MEGVALÓSÍTÁS ALATT ÁLLÓ PÁLYÁZATI PROJEKTEK</vt:lpstr>
      <vt:lpstr>MEGVALÓSÍTÁS ALATT ÁLLÓ PÁLYÁZATI PROJEKTEK</vt:lpstr>
      <vt:lpstr>MEGVALÓSÍTÁS ALATT ÁLLÓ PÁLYÁZATI PROJEKTEK</vt:lpstr>
      <vt:lpstr>MEGVALÓSÍTÁS ALATT ÁLLÓ PÁLYÁZATI PROJEKTEK</vt:lpstr>
      <vt:lpstr>MEGVALÓSÍTÁS ALATT ÁLLÓ PÁLYÁZATI PROJEKTEK</vt:lpstr>
      <vt:lpstr>MEGVALÓSÍTÁS ALATT ÁLLÓ PÁLYÁZATI PROJEKTEK</vt:lpstr>
      <vt:lpstr>MEGVALÓSÍTÁS ALATT ÁLLÓ PÁLYÁZATI PROJEKTEK</vt:lpstr>
      <vt:lpstr>MEGVALÓSÍTÁS ALATT ÁLLÓ PÁLYÁZATI PROJEKTEK</vt:lpstr>
      <vt:lpstr>MEGVALÓSÍTÁS ALATT ÁLLÓ PÁLYÁZATI PROJEKTEK</vt:lpstr>
      <vt:lpstr>BENYÚJTOTT, DE MÉG EL NEM BÍRÁLT TÁMOGATÁSI KÉRELMEK</vt:lpstr>
      <vt:lpstr>BENYÚJTOTT, DE MÉG EL NEM BÍRÁLT TÁMOGATÁSI KÉRELMEK</vt:lpstr>
      <vt:lpstr>BENYÚJTOTT, DE MÉG EL NEM BÍRÁLT TÁMOGATÁSI KÉRELMEK</vt:lpstr>
      <vt:lpstr>BENYÚJTOTT, DE MÉG EL NEM BÍRÁLT TÁMOGATÁSI KÉRELMEK</vt:lpstr>
      <vt:lpstr>BENYÚJTOTT, DE MÉG EL NEM BÍRÁLT TÁMOGATÁSI KÉRELMEK</vt:lpstr>
      <vt:lpstr>BENYÚJTOTT, ELBÍRÁLT ÉS ELUTASÍTOTT TÁMOGATÁSI KÉRELMEK</vt:lpstr>
      <vt:lpstr>BENYÚJTOTT, ELBÍRÁLT ÉS ELUTASÍTOTT TÁMOGATÁSI KÉRELMEK</vt:lpstr>
      <vt:lpstr>BENYÚJTOTT, ELBÍRÁLT ÉS ELUTASÍTOTT TÁMOGATÁSI KÉRELMEK</vt:lpstr>
      <vt:lpstr>BENYÚJTOTT, ELBÍRÁLT ÉS ELUTASÍTOTT TÁMOGATÁSI KÉRELMEK</vt:lpstr>
      <vt:lpstr>BENYÚJTOTT, ELBÍRÁLT ÉS ELUTASÍTOTT TÁMOGATÁSI KÉRELMEK</vt:lpstr>
      <vt:lpstr>BENYÚJTÁSRA TERVEZETT TÁMOGATÁSI KÉRELMEK</vt:lpstr>
      <vt:lpstr>BENYÚJTÁSRA TERVEZETT TÁMOGATÁSI KÉRELMEK</vt:lpstr>
      <vt:lpstr>BENYÚJTÁSRA TERVEZETT TÁMOGATÁSI KÉRELMEK</vt:lpstr>
      <vt:lpstr>PowerPoint-bemutató</vt:lpstr>
      <vt:lpstr>Köszönöm a figyelmüket!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BALATON SPORT PARK Balatonfűzfő</dc:title>
  <dc:creator>admin</dc:creator>
  <cp:lastModifiedBy>anoti</cp:lastModifiedBy>
  <cp:revision>195</cp:revision>
  <cp:lastPrinted>2016-09-19T12:51:54Z</cp:lastPrinted>
  <dcterms:created xsi:type="dcterms:W3CDTF">2016-09-07T12:38:53Z</dcterms:created>
  <dcterms:modified xsi:type="dcterms:W3CDTF">2022-05-23T16:36:41Z</dcterms:modified>
</cp:coreProperties>
</file>